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256" r:id="rId2"/>
    <p:sldId id="257" r:id="rId3"/>
    <p:sldId id="300" r:id="rId4"/>
    <p:sldId id="298" r:id="rId5"/>
    <p:sldId id="295" r:id="rId6"/>
    <p:sldId id="293" r:id="rId7"/>
    <p:sldId id="270" r:id="rId8"/>
    <p:sldId id="294" r:id="rId9"/>
    <p:sldId id="313" r:id="rId10"/>
    <p:sldId id="314" r:id="rId11"/>
    <p:sldId id="315" r:id="rId12"/>
    <p:sldId id="316" r:id="rId13"/>
    <p:sldId id="317" r:id="rId14"/>
    <p:sldId id="318" r:id="rId15"/>
    <p:sldId id="320" r:id="rId16"/>
    <p:sldId id="321" r:id="rId17"/>
    <p:sldId id="322" r:id="rId18"/>
    <p:sldId id="323" r:id="rId19"/>
    <p:sldId id="324" r:id="rId20"/>
    <p:sldId id="325" r:id="rId21"/>
    <p:sldId id="326" r:id="rId22"/>
    <p:sldId id="327" r:id="rId23"/>
    <p:sldId id="329" r:id="rId24"/>
    <p:sldId id="330" r:id="rId25"/>
    <p:sldId id="332" r:id="rId26"/>
    <p:sldId id="328" r:id="rId27"/>
    <p:sldId id="341" r:id="rId28"/>
    <p:sldId id="342" r:id="rId29"/>
    <p:sldId id="343" r:id="rId30"/>
    <p:sldId id="346" r:id="rId31"/>
    <p:sldId id="347" r:id="rId32"/>
    <p:sldId id="350" r:id="rId33"/>
    <p:sldId id="351" r:id="rId34"/>
    <p:sldId id="352" r:id="rId35"/>
    <p:sldId id="353" r:id="rId36"/>
    <p:sldId id="354" r:id="rId37"/>
    <p:sldId id="358" r:id="rId38"/>
    <p:sldId id="359" r:id="rId39"/>
    <p:sldId id="361" r:id="rId40"/>
    <p:sldId id="362" r:id="rId41"/>
    <p:sldId id="364" r:id="rId42"/>
    <p:sldId id="365" r:id="rId43"/>
    <p:sldId id="368" r:id="rId44"/>
    <p:sldId id="369" r:id="rId45"/>
    <p:sldId id="371" r:id="rId46"/>
    <p:sldId id="373" r:id="rId47"/>
    <p:sldId id="372" r:id="rId48"/>
    <p:sldId id="374" r:id="rId49"/>
    <p:sldId id="375" r:id="rId50"/>
    <p:sldId id="376" r:id="rId51"/>
    <p:sldId id="377" r:id="rId52"/>
    <p:sldId id="381" r:id="rId53"/>
    <p:sldId id="383" r:id="rId54"/>
    <p:sldId id="384" r:id="rId55"/>
    <p:sldId id="385" r:id="rId56"/>
    <p:sldId id="386" r:id="rId57"/>
    <p:sldId id="387" r:id="rId58"/>
    <p:sldId id="388" r:id="rId59"/>
    <p:sldId id="392" r:id="rId60"/>
    <p:sldId id="297" r:id="rId61"/>
    <p:sldId id="393" r:id="rId62"/>
    <p:sldId id="394" r:id="rId63"/>
    <p:sldId id="395" r:id="rId64"/>
    <p:sldId id="396" r:id="rId65"/>
    <p:sldId id="397" r:id="rId66"/>
    <p:sldId id="398" r:id="rId67"/>
    <p:sldId id="399" r:id="rId68"/>
    <p:sldId id="400" r:id="rId69"/>
    <p:sldId id="401" r:id="rId70"/>
    <p:sldId id="402" r:id="rId71"/>
    <p:sldId id="403"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746" autoAdjust="0"/>
  </p:normalViewPr>
  <p:slideViewPr>
    <p:cSldViewPr>
      <p:cViewPr varScale="1">
        <p:scale>
          <a:sx n="109" d="100"/>
          <a:sy n="109" d="100"/>
        </p:scale>
        <p:origin x="1674"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DD4DE8-0F8D-4E62-9BE7-E7882D51230C}" type="datetimeFigureOut">
              <a:rPr lang="en-NZ" smtClean="0"/>
              <a:t>16/02/2017</a:t>
            </a:fld>
            <a:endParaRPr lang="en-NZ"/>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B17B4A-DAC2-4327-8AA1-9850416C93C5}" type="slidenum">
              <a:rPr lang="en-NZ" smtClean="0"/>
              <a:t>‹#›</a:t>
            </a:fld>
            <a:endParaRPr lang="en-NZ"/>
          </a:p>
        </p:txBody>
      </p:sp>
    </p:spTree>
    <p:extLst>
      <p:ext uri="{BB962C8B-B14F-4D97-AF65-F5344CB8AC3E}">
        <p14:creationId xmlns:p14="http://schemas.microsoft.com/office/powerpoint/2010/main" val="886857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5CB17B4A-DAC2-4327-8AA1-9850416C93C5}" type="slidenum">
              <a:rPr lang="en-NZ" smtClean="0"/>
              <a:t>1</a:t>
            </a:fld>
            <a:endParaRPr lang="en-NZ"/>
          </a:p>
        </p:txBody>
      </p:sp>
    </p:spTree>
    <p:extLst>
      <p:ext uri="{BB962C8B-B14F-4D97-AF65-F5344CB8AC3E}">
        <p14:creationId xmlns:p14="http://schemas.microsoft.com/office/powerpoint/2010/main" val="3057863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64F9C9-762C-405E-AA1C-02D2995B1E2F}" type="slidenum">
              <a:rPr lang="en-US" smtClean="0"/>
              <a:pPr/>
              <a:t>18</a:t>
            </a:fld>
            <a:endParaRPr lang="en-US"/>
          </a:p>
        </p:txBody>
      </p:sp>
    </p:spTree>
    <p:extLst>
      <p:ext uri="{BB962C8B-B14F-4D97-AF65-F5344CB8AC3E}">
        <p14:creationId xmlns:p14="http://schemas.microsoft.com/office/powerpoint/2010/main" val="3344942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4F64F9C9-762C-405E-AA1C-02D2995B1E2F}" type="slidenum">
              <a:rPr lang="en-US" smtClean="0"/>
              <a:pPr/>
              <a:t>19</a:t>
            </a:fld>
            <a:endParaRPr lang="en-US"/>
          </a:p>
        </p:txBody>
      </p:sp>
    </p:spTree>
    <p:extLst>
      <p:ext uri="{BB962C8B-B14F-4D97-AF65-F5344CB8AC3E}">
        <p14:creationId xmlns:p14="http://schemas.microsoft.com/office/powerpoint/2010/main" val="694040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4F64F9C9-762C-405E-AA1C-02D2995B1E2F}" type="slidenum">
              <a:rPr lang="en-US" smtClean="0"/>
              <a:pPr/>
              <a:t>21</a:t>
            </a:fld>
            <a:endParaRPr lang="en-US"/>
          </a:p>
        </p:txBody>
      </p:sp>
    </p:spTree>
    <p:extLst>
      <p:ext uri="{BB962C8B-B14F-4D97-AF65-F5344CB8AC3E}">
        <p14:creationId xmlns:p14="http://schemas.microsoft.com/office/powerpoint/2010/main" val="1658609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4F64F9C9-762C-405E-AA1C-02D2995B1E2F}" type="slidenum">
              <a:rPr lang="en-US" smtClean="0"/>
              <a:pPr/>
              <a:t>22</a:t>
            </a:fld>
            <a:endParaRPr lang="en-US"/>
          </a:p>
        </p:txBody>
      </p:sp>
    </p:spTree>
    <p:extLst>
      <p:ext uri="{BB962C8B-B14F-4D97-AF65-F5344CB8AC3E}">
        <p14:creationId xmlns:p14="http://schemas.microsoft.com/office/powerpoint/2010/main" val="1943891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4F64F9C9-762C-405E-AA1C-02D2995B1E2F}" type="slidenum">
              <a:rPr lang="en-US" smtClean="0"/>
              <a:pPr/>
              <a:t>23</a:t>
            </a:fld>
            <a:endParaRPr lang="en-US"/>
          </a:p>
        </p:txBody>
      </p:sp>
    </p:spTree>
    <p:extLst>
      <p:ext uri="{BB962C8B-B14F-4D97-AF65-F5344CB8AC3E}">
        <p14:creationId xmlns:p14="http://schemas.microsoft.com/office/powerpoint/2010/main" val="2620485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baseline="0" dirty="0" smtClean="0"/>
          </a:p>
        </p:txBody>
      </p:sp>
      <p:sp>
        <p:nvSpPr>
          <p:cNvPr id="4" name="Slide Number Placeholder 3"/>
          <p:cNvSpPr>
            <a:spLocks noGrp="1"/>
          </p:cNvSpPr>
          <p:nvPr>
            <p:ph type="sldNum" sz="quarter" idx="10"/>
          </p:nvPr>
        </p:nvSpPr>
        <p:spPr/>
        <p:txBody>
          <a:bodyPr/>
          <a:lstStyle/>
          <a:p>
            <a:fld id="{4F64F9C9-762C-405E-AA1C-02D2995B1E2F}" type="slidenum">
              <a:rPr lang="en-US" smtClean="0"/>
              <a:pPr/>
              <a:t>24</a:t>
            </a:fld>
            <a:endParaRPr lang="en-US"/>
          </a:p>
        </p:txBody>
      </p:sp>
    </p:spTree>
    <p:extLst>
      <p:ext uri="{BB962C8B-B14F-4D97-AF65-F5344CB8AC3E}">
        <p14:creationId xmlns:p14="http://schemas.microsoft.com/office/powerpoint/2010/main" val="4045503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27</a:t>
            </a:fld>
            <a:endParaRPr lang="en-NZ"/>
          </a:p>
        </p:txBody>
      </p:sp>
    </p:spTree>
    <p:extLst>
      <p:ext uri="{BB962C8B-B14F-4D97-AF65-F5344CB8AC3E}">
        <p14:creationId xmlns:p14="http://schemas.microsoft.com/office/powerpoint/2010/main" val="3614260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28</a:t>
            </a:fld>
            <a:endParaRPr lang="en-NZ"/>
          </a:p>
        </p:txBody>
      </p:sp>
    </p:spTree>
    <p:extLst>
      <p:ext uri="{BB962C8B-B14F-4D97-AF65-F5344CB8AC3E}">
        <p14:creationId xmlns:p14="http://schemas.microsoft.com/office/powerpoint/2010/main" val="3682897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smtClean="0"/>
          </a:p>
        </p:txBody>
      </p:sp>
      <p:sp>
        <p:nvSpPr>
          <p:cNvPr id="4" name="Slide Number Placeholder 3"/>
          <p:cNvSpPr>
            <a:spLocks noGrp="1"/>
          </p:cNvSpPr>
          <p:nvPr>
            <p:ph type="sldNum" sz="quarter" idx="10"/>
          </p:nvPr>
        </p:nvSpPr>
        <p:spPr/>
        <p:txBody>
          <a:bodyPr/>
          <a:lstStyle/>
          <a:p>
            <a:fld id="{EF7B7A29-9116-42EB-AF1F-2A1B3AF8E7B0}" type="slidenum">
              <a:rPr lang="en-NZ" smtClean="0"/>
              <a:pPr/>
              <a:t>29</a:t>
            </a:fld>
            <a:endParaRPr lang="en-NZ"/>
          </a:p>
        </p:txBody>
      </p:sp>
    </p:spTree>
    <p:extLst>
      <p:ext uri="{BB962C8B-B14F-4D97-AF65-F5344CB8AC3E}">
        <p14:creationId xmlns:p14="http://schemas.microsoft.com/office/powerpoint/2010/main" val="1738383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30</a:t>
            </a:fld>
            <a:endParaRPr lang="en-NZ"/>
          </a:p>
        </p:txBody>
      </p:sp>
    </p:spTree>
    <p:extLst>
      <p:ext uri="{BB962C8B-B14F-4D97-AF65-F5344CB8AC3E}">
        <p14:creationId xmlns:p14="http://schemas.microsoft.com/office/powerpoint/2010/main" val="247436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5CB17B4A-DAC2-4327-8AA1-9850416C93C5}" type="slidenum">
              <a:rPr lang="en-NZ" smtClean="0"/>
              <a:t>2</a:t>
            </a:fld>
            <a:endParaRPr lang="en-NZ"/>
          </a:p>
        </p:txBody>
      </p:sp>
    </p:spTree>
    <p:extLst>
      <p:ext uri="{BB962C8B-B14F-4D97-AF65-F5344CB8AC3E}">
        <p14:creationId xmlns:p14="http://schemas.microsoft.com/office/powerpoint/2010/main" val="3761593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F7B7A29-9116-42EB-AF1F-2A1B3AF8E7B0}" type="slidenum">
              <a:rPr lang="en-NZ" smtClean="0"/>
              <a:pPr/>
              <a:t>31</a:t>
            </a:fld>
            <a:endParaRPr lang="en-NZ"/>
          </a:p>
        </p:txBody>
      </p:sp>
    </p:spTree>
    <p:extLst>
      <p:ext uri="{BB962C8B-B14F-4D97-AF65-F5344CB8AC3E}">
        <p14:creationId xmlns:p14="http://schemas.microsoft.com/office/powerpoint/2010/main" val="2735895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34</a:t>
            </a:fld>
            <a:endParaRPr lang="en-NZ"/>
          </a:p>
        </p:txBody>
      </p:sp>
    </p:spTree>
    <p:extLst>
      <p:ext uri="{BB962C8B-B14F-4D97-AF65-F5344CB8AC3E}">
        <p14:creationId xmlns:p14="http://schemas.microsoft.com/office/powerpoint/2010/main" val="2460028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35</a:t>
            </a:fld>
            <a:endParaRPr lang="en-NZ"/>
          </a:p>
        </p:txBody>
      </p:sp>
    </p:spTree>
    <p:extLst>
      <p:ext uri="{BB962C8B-B14F-4D97-AF65-F5344CB8AC3E}">
        <p14:creationId xmlns:p14="http://schemas.microsoft.com/office/powerpoint/2010/main" val="2460028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37</a:t>
            </a:fld>
            <a:endParaRPr lang="en-NZ"/>
          </a:p>
        </p:txBody>
      </p:sp>
    </p:spTree>
    <p:extLst>
      <p:ext uri="{BB962C8B-B14F-4D97-AF65-F5344CB8AC3E}">
        <p14:creationId xmlns:p14="http://schemas.microsoft.com/office/powerpoint/2010/main" val="3646388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38</a:t>
            </a:fld>
            <a:endParaRPr lang="en-NZ"/>
          </a:p>
        </p:txBody>
      </p:sp>
    </p:spTree>
    <p:extLst>
      <p:ext uri="{BB962C8B-B14F-4D97-AF65-F5344CB8AC3E}">
        <p14:creationId xmlns:p14="http://schemas.microsoft.com/office/powerpoint/2010/main" val="3646388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39</a:t>
            </a:fld>
            <a:endParaRPr lang="en-NZ"/>
          </a:p>
        </p:txBody>
      </p:sp>
    </p:spTree>
    <p:extLst>
      <p:ext uri="{BB962C8B-B14F-4D97-AF65-F5344CB8AC3E}">
        <p14:creationId xmlns:p14="http://schemas.microsoft.com/office/powerpoint/2010/main" val="3646388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40</a:t>
            </a:fld>
            <a:endParaRPr lang="en-NZ"/>
          </a:p>
        </p:txBody>
      </p:sp>
    </p:spTree>
    <p:extLst>
      <p:ext uri="{BB962C8B-B14F-4D97-AF65-F5344CB8AC3E}">
        <p14:creationId xmlns:p14="http://schemas.microsoft.com/office/powerpoint/2010/main" val="3646388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41</a:t>
            </a:fld>
            <a:endParaRPr lang="en-NZ"/>
          </a:p>
        </p:txBody>
      </p:sp>
    </p:spTree>
    <p:extLst>
      <p:ext uri="{BB962C8B-B14F-4D97-AF65-F5344CB8AC3E}">
        <p14:creationId xmlns:p14="http://schemas.microsoft.com/office/powerpoint/2010/main" val="528808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42</a:t>
            </a:fld>
            <a:endParaRPr lang="en-NZ"/>
          </a:p>
        </p:txBody>
      </p:sp>
    </p:spTree>
    <p:extLst>
      <p:ext uri="{BB962C8B-B14F-4D97-AF65-F5344CB8AC3E}">
        <p14:creationId xmlns:p14="http://schemas.microsoft.com/office/powerpoint/2010/main" val="1658330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43</a:t>
            </a:fld>
            <a:endParaRPr lang="en-NZ"/>
          </a:p>
        </p:txBody>
      </p:sp>
    </p:spTree>
    <p:extLst>
      <p:ext uri="{BB962C8B-B14F-4D97-AF65-F5344CB8AC3E}">
        <p14:creationId xmlns:p14="http://schemas.microsoft.com/office/powerpoint/2010/main" val="125924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17B4A-DAC2-4327-8AA1-9850416C93C5}" type="slidenum">
              <a:rPr lang="en-NZ" smtClean="0"/>
              <a:t>4</a:t>
            </a:fld>
            <a:endParaRPr lang="en-NZ"/>
          </a:p>
        </p:txBody>
      </p:sp>
    </p:spTree>
    <p:extLst>
      <p:ext uri="{BB962C8B-B14F-4D97-AF65-F5344CB8AC3E}">
        <p14:creationId xmlns:p14="http://schemas.microsoft.com/office/powerpoint/2010/main" val="2670656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44</a:t>
            </a:fld>
            <a:endParaRPr lang="en-NZ"/>
          </a:p>
        </p:txBody>
      </p:sp>
    </p:spTree>
    <p:extLst>
      <p:ext uri="{BB962C8B-B14F-4D97-AF65-F5344CB8AC3E}">
        <p14:creationId xmlns:p14="http://schemas.microsoft.com/office/powerpoint/2010/main" val="1259246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45</a:t>
            </a:fld>
            <a:endParaRPr lang="en-NZ"/>
          </a:p>
        </p:txBody>
      </p:sp>
    </p:spTree>
    <p:extLst>
      <p:ext uri="{BB962C8B-B14F-4D97-AF65-F5344CB8AC3E}">
        <p14:creationId xmlns:p14="http://schemas.microsoft.com/office/powerpoint/2010/main" val="3797390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46</a:t>
            </a:fld>
            <a:endParaRPr lang="en-NZ"/>
          </a:p>
        </p:txBody>
      </p:sp>
    </p:spTree>
    <p:extLst>
      <p:ext uri="{BB962C8B-B14F-4D97-AF65-F5344CB8AC3E}">
        <p14:creationId xmlns:p14="http://schemas.microsoft.com/office/powerpoint/2010/main" val="3705223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48</a:t>
            </a:fld>
            <a:endParaRPr lang="en-NZ"/>
          </a:p>
        </p:txBody>
      </p:sp>
    </p:spTree>
    <p:extLst>
      <p:ext uri="{BB962C8B-B14F-4D97-AF65-F5344CB8AC3E}">
        <p14:creationId xmlns:p14="http://schemas.microsoft.com/office/powerpoint/2010/main" val="689155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50</a:t>
            </a:fld>
            <a:endParaRPr lang="en-NZ"/>
          </a:p>
        </p:txBody>
      </p:sp>
    </p:spTree>
    <p:extLst>
      <p:ext uri="{BB962C8B-B14F-4D97-AF65-F5344CB8AC3E}">
        <p14:creationId xmlns:p14="http://schemas.microsoft.com/office/powerpoint/2010/main" val="1274261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51</a:t>
            </a:fld>
            <a:endParaRPr lang="en-NZ"/>
          </a:p>
        </p:txBody>
      </p:sp>
    </p:spTree>
    <p:extLst>
      <p:ext uri="{BB962C8B-B14F-4D97-AF65-F5344CB8AC3E}">
        <p14:creationId xmlns:p14="http://schemas.microsoft.com/office/powerpoint/2010/main" val="1274261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52</a:t>
            </a:fld>
            <a:endParaRPr lang="en-NZ"/>
          </a:p>
        </p:txBody>
      </p:sp>
    </p:spTree>
    <p:extLst>
      <p:ext uri="{BB962C8B-B14F-4D97-AF65-F5344CB8AC3E}">
        <p14:creationId xmlns:p14="http://schemas.microsoft.com/office/powerpoint/2010/main" val="32649058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54</a:t>
            </a:fld>
            <a:endParaRPr lang="en-NZ"/>
          </a:p>
        </p:txBody>
      </p:sp>
    </p:spTree>
    <p:extLst>
      <p:ext uri="{BB962C8B-B14F-4D97-AF65-F5344CB8AC3E}">
        <p14:creationId xmlns:p14="http://schemas.microsoft.com/office/powerpoint/2010/main" val="42289481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56</a:t>
            </a:fld>
            <a:endParaRPr lang="en-NZ"/>
          </a:p>
        </p:txBody>
      </p:sp>
    </p:spTree>
    <p:extLst>
      <p:ext uri="{BB962C8B-B14F-4D97-AF65-F5344CB8AC3E}">
        <p14:creationId xmlns:p14="http://schemas.microsoft.com/office/powerpoint/2010/main" val="3073069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57</a:t>
            </a:fld>
            <a:endParaRPr lang="en-NZ"/>
          </a:p>
        </p:txBody>
      </p:sp>
    </p:spTree>
    <p:extLst>
      <p:ext uri="{BB962C8B-B14F-4D97-AF65-F5344CB8AC3E}">
        <p14:creationId xmlns:p14="http://schemas.microsoft.com/office/powerpoint/2010/main" val="3073069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5CB17B4A-DAC2-4327-8AA1-9850416C93C5}" type="slidenum">
              <a:rPr lang="en-NZ" smtClean="0"/>
              <a:t>7</a:t>
            </a:fld>
            <a:endParaRPr lang="en-NZ"/>
          </a:p>
        </p:txBody>
      </p:sp>
    </p:spTree>
    <p:extLst>
      <p:ext uri="{BB962C8B-B14F-4D97-AF65-F5344CB8AC3E}">
        <p14:creationId xmlns:p14="http://schemas.microsoft.com/office/powerpoint/2010/main" val="23735292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fld id="{EF7B7A29-9116-42EB-AF1F-2A1B3AF8E7B0}" type="slidenum">
              <a:rPr lang="en-NZ" smtClean="0"/>
              <a:pPr/>
              <a:t>58</a:t>
            </a:fld>
            <a:endParaRPr lang="en-NZ"/>
          </a:p>
        </p:txBody>
      </p:sp>
    </p:spTree>
    <p:extLst>
      <p:ext uri="{BB962C8B-B14F-4D97-AF65-F5344CB8AC3E}">
        <p14:creationId xmlns:p14="http://schemas.microsoft.com/office/powerpoint/2010/main" val="37989878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17B4A-DAC2-4327-8AA1-9850416C93C5}" type="slidenum">
              <a:rPr lang="en-NZ" smtClean="0"/>
              <a:t>60</a:t>
            </a:fld>
            <a:endParaRPr lang="en-NZ"/>
          </a:p>
        </p:txBody>
      </p:sp>
    </p:spTree>
    <p:extLst>
      <p:ext uri="{BB962C8B-B14F-4D97-AF65-F5344CB8AC3E}">
        <p14:creationId xmlns:p14="http://schemas.microsoft.com/office/powerpoint/2010/main" val="29019659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17B4A-DAC2-4327-8AA1-9850416C93C5}" type="slidenum">
              <a:rPr lang="en-NZ" smtClean="0"/>
              <a:t>61</a:t>
            </a:fld>
            <a:endParaRPr lang="en-NZ"/>
          </a:p>
        </p:txBody>
      </p:sp>
    </p:spTree>
    <p:extLst>
      <p:ext uri="{BB962C8B-B14F-4D97-AF65-F5344CB8AC3E}">
        <p14:creationId xmlns:p14="http://schemas.microsoft.com/office/powerpoint/2010/main" val="439159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4F64F9C9-762C-405E-AA1C-02D2995B1E2F}" type="slidenum">
              <a:rPr lang="en-US" smtClean="0"/>
              <a:pPr/>
              <a:t>12</a:t>
            </a:fld>
            <a:endParaRPr lang="en-US"/>
          </a:p>
        </p:txBody>
      </p:sp>
    </p:spTree>
    <p:extLst>
      <p:ext uri="{BB962C8B-B14F-4D97-AF65-F5344CB8AC3E}">
        <p14:creationId xmlns:p14="http://schemas.microsoft.com/office/powerpoint/2010/main" val="4203962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4F64F9C9-762C-405E-AA1C-02D2995B1E2F}" type="slidenum">
              <a:rPr lang="en-US" smtClean="0"/>
              <a:pPr/>
              <a:t>14</a:t>
            </a:fld>
            <a:endParaRPr lang="en-US"/>
          </a:p>
        </p:txBody>
      </p:sp>
    </p:spTree>
    <p:extLst>
      <p:ext uri="{BB962C8B-B14F-4D97-AF65-F5344CB8AC3E}">
        <p14:creationId xmlns:p14="http://schemas.microsoft.com/office/powerpoint/2010/main" val="1804652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NZ" baseline="0" dirty="0" smtClean="0"/>
          </a:p>
        </p:txBody>
      </p:sp>
      <p:sp>
        <p:nvSpPr>
          <p:cNvPr id="4" name="Slide Number Placeholder 3"/>
          <p:cNvSpPr>
            <a:spLocks noGrp="1"/>
          </p:cNvSpPr>
          <p:nvPr>
            <p:ph type="sldNum" sz="quarter" idx="10"/>
          </p:nvPr>
        </p:nvSpPr>
        <p:spPr/>
        <p:txBody>
          <a:bodyPr/>
          <a:lstStyle/>
          <a:p>
            <a:fld id="{4F64F9C9-762C-405E-AA1C-02D2995B1E2F}" type="slidenum">
              <a:rPr lang="en-US" smtClean="0"/>
              <a:pPr/>
              <a:t>15</a:t>
            </a:fld>
            <a:endParaRPr lang="en-US"/>
          </a:p>
        </p:txBody>
      </p:sp>
    </p:spTree>
    <p:extLst>
      <p:ext uri="{BB962C8B-B14F-4D97-AF65-F5344CB8AC3E}">
        <p14:creationId xmlns:p14="http://schemas.microsoft.com/office/powerpoint/2010/main" val="2192750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p>
        </p:txBody>
      </p:sp>
      <p:sp>
        <p:nvSpPr>
          <p:cNvPr id="4" name="Slide Number Placeholder 3"/>
          <p:cNvSpPr>
            <a:spLocks noGrp="1"/>
          </p:cNvSpPr>
          <p:nvPr>
            <p:ph type="sldNum" sz="quarter" idx="10"/>
          </p:nvPr>
        </p:nvSpPr>
        <p:spPr/>
        <p:txBody>
          <a:bodyPr/>
          <a:lstStyle/>
          <a:p>
            <a:fld id="{4F64F9C9-762C-405E-AA1C-02D2995B1E2F}" type="slidenum">
              <a:rPr lang="en-US" smtClean="0"/>
              <a:pPr/>
              <a:t>16</a:t>
            </a:fld>
            <a:endParaRPr lang="en-US"/>
          </a:p>
        </p:txBody>
      </p:sp>
    </p:spTree>
    <p:extLst>
      <p:ext uri="{BB962C8B-B14F-4D97-AF65-F5344CB8AC3E}">
        <p14:creationId xmlns:p14="http://schemas.microsoft.com/office/powerpoint/2010/main" val="1423363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4F64F9C9-762C-405E-AA1C-02D2995B1E2F}" type="slidenum">
              <a:rPr lang="en-US" smtClean="0"/>
              <a:pPr/>
              <a:t>17</a:t>
            </a:fld>
            <a:endParaRPr lang="en-US"/>
          </a:p>
        </p:txBody>
      </p:sp>
    </p:spTree>
    <p:extLst>
      <p:ext uri="{BB962C8B-B14F-4D97-AF65-F5344CB8AC3E}">
        <p14:creationId xmlns:p14="http://schemas.microsoft.com/office/powerpoint/2010/main" val="533751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1D8BD707-D9CF-40AE-B4C6-C98DA3205C09}" type="datetimeFigureOut">
              <a:rPr lang="en-US" smtClean="0"/>
              <a:pPr/>
              <a:t>2/16/2017</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endParaRPr lang="en-US"/>
          </a:p>
        </p:txBody>
      </p:sp>
      <p:sp>
        <p:nvSpPr>
          <p:cNvPr id="6" name="Slide Number Placeholder 5"/>
          <p:cNvSpPr>
            <a:spLocks noGrp="1"/>
          </p:cNvSpPr>
          <p:nvPr>
            <p:ph type="sldNum" sz="quarter" idx="12"/>
          </p:nvPr>
        </p:nvSpPr>
        <p:spPr>
          <a:xfrm>
            <a:off x="7620000" y="18288"/>
            <a:ext cx="1066800" cy="329184"/>
          </a:xfrm>
          <a:prstGeom prst="rect">
            <a:avLst/>
          </a:prstGeom>
        </p:spPr>
        <p:txBody>
          <a:bodyPr/>
          <a:lstStyle/>
          <a:p>
            <a:fld id="{B6F15528-21DE-4FAA-801E-634DDDAF4B2B}"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1D8BD707-D9CF-40AE-B4C6-C98DA3205C09}" type="datetimeFigureOut">
              <a:rPr lang="en-US" smtClean="0"/>
              <a:pPr/>
              <a:t>2/16/2017</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endParaRPr lang="en-US"/>
          </a:p>
        </p:txBody>
      </p:sp>
      <p:sp>
        <p:nvSpPr>
          <p:cNvPr id="6" name="Slide Number Placeholder 5"/>
          <p:cNvSpPr>
            <a:spLocks noGrp="1"/>
          </p:cNvSpPr>
          <p:nvPr>
            <p:ph type="sldNum" sz="quarter" idx="12"/>
          </p:nvPr>
        </p:nvSpPr>
        <p:spPr>
          <a:xfrm>
            <a:off x="7620000" y="18288"/>
            <a:ext cx="1066800" cy="329184"/>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1D8BD707-D9CF-40AE-B4C6-C98DA3205C09}" type="datetimeFigureOut">
              <a:rPr lang="en-US" smtClean="0"/>
              <a:pPr/>
              <a:t>2/16/2017</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endParaRPr lang="en-US"/>
          </a:p>
        </p:txBody>
      </p:sp>
      <p:sp>
        <p:nvSpPr>
          <p:cNvPr id="6" name="Slide Number Placeholder 5"/>
          <p:cNvSpPr>
            <a:spLocks noGrp="1"/>
          </p:cNvSpPr>
          <p:nvPr>
            <p:ph type="sldNum" sz="quarter" idx="12"/>
          </p:nvPr>
        </p:nvSpPr>
        <p:spPr>
          <a:xfrm>
            <a:off x="7620000" y="18288"/>
            <a:ext cx="1066800" cy="329184"/>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90600"/>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19200"/>
            <a:ext cx="8229600" cy="5486400"/>
          </a:xfrm>
        </p:spPr>
        <p:txBody>
          <a:bodyPr/>
          <a:lstStyle>
            <a:lvl1pPr marL="182880" indent="-182880">
              <a:buFont typeface="Wingdings" panose="05000000000000000000" pitchFamily="2" charset="2"/>
              <a:buChar char="Ø"/>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1D8BD707-D9CF-40AE-B4C6-C98DA3205C09}" type="datetimeFigureOut">
              <a:rPr lang="en-US" smtClean="0"/>
              <a:pPr/>
              <a:t>2/16/2017</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endParaRPr lang="en-US"/>
          </a:p>
        </p:txBody>
      </p:sp>
      <p:sp>
        <p:nvSpPr>
          <p:cNvPr id="6" name="Slide Number Placeholder 5"/>
          <p:cNvSpPr>
            <a:spLocks noGrp="1"/>
          </p:cNvSpPr>
          <p:nvPr>
            <p:ph type="sldNum" sz="quarter" idx="12"/>
          </p:nvPr>
        </p:nvSpPr>
        <p:spPr>
          <a:xfrm>
            <a:off x="7620000" y="18288"/>
            <a:ext cx="1066800" cy="329184"/>
          </a:xfrm>
          <a:prstGeom prst="rect">
            <a:avLst/>
          </a:prstGeom>
        </p:spPr>
        <p:txBody>
          <a:bodyPr/>
          <a:lstStyle/>
          <a:p>
            <a:fld id="{B6F15528-21DE-4FAA-801E-634DDDAF4B2B}"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457200" y="18288"/>
            <a:ext cx="2895600" cy="329184"/>
          </a:xfrm>
          <a:prstGeom prst="rect">
            <a:avLst/>
          </a:prstGeom>
        </p:spPr>
        <p:txBody>
          <a:bodyPr/>
          <a:lstStyle/>
          <a:p>
            <a:fld id="{1D8BD707-D9CF-40AE-B4C6-C98DA3205C09}" type="datetimeFigureOut">
              <a:rPr lang="en-US" smtClean="0"/>
              <a:pPr/>
              <a:t>2/16/2017</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endParaRPr lang="en-US"/>
          </a:p>
        </p:txBody>
      </p:sp>
      <p:sp>
        <p:nvSpPr>
          <p:cNvPr id="7" name="Slide Number Placeholder 6"/>
          <p:cNvSpPr>
            <a:spLocks noGrp="1"/>
          </p:cNvSpPr>
          <p:nvPr>
            <p:ph type="sldNum" sz="quarter" idx="12"/>
          </p:nvPr>
        </p:nvSpPr>
        <p:spPr>
          <a:xfrm>
            <a:off x="7620000" y="18288"/>
            <a:ext cx="1066800" cy="329184"/>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457200" y="18288"/>
            <a:ext cx="2895600" cy="329184"/>
          </a:xfrm>
          <a:prstGeom prst="rect">
            <a:avLst/>
          </a:prstGeom>
        </p:spPr>
        <p:txBody>
          <a:bodyPr/>
          <a:lstStyle/>
          <a:p>
            <a:fld id="{1D8BD707-D9CF-40AE-B4C6-C98DA3205C09}" type="datetimeFigureOut">
              <a:rPr lang="en-US" smtClean="0"/>
              <a:pPr/>
              <a:t>2/16/2017</a:t>
            </a:fld>
            <a:endParaRPr lang="en-US"/>
          </a:p>
        </p:txBody>
      </p:sp>
      <p:sp>
        <p:nvSpPr>
          <p:cNvPr id="8" name="Footer Placeholder 7"/>
          <p:cNvSpPr>
            <a:spLocks noGrp="1"/>
          </p:cNvSpPr>
          <p:nvPr>
            <p:ph type="ftr" sz="quarter" idx="11"/>
          </p:nvPr>
        </p:nvSpPr>
        <p:spPr>
          <a:xfrm>
            <a:off x="3429000" y="18288"/>
            <a:ext cx="4114800" cy="329184"/>
          </a:xfrm>
          <a:prstGeom prst="rect">
            <a:avLst/>
          </a:prstGeom>
        </p:spPr>
        <p:txBody>
          <a:bodyPr/>
          <a:lstStyle/>
          <a:p>
            <a:endParaRPr lang="en-US"/>
          </a:p>
        </p:txBody>
      </p:sp>
      <p:sp>
        <p:nvSpPr>
          <p:cNvPr id="9" name="Slide Number Placeholder 8"/>
          <p:cNvSpPr>
            <a:spLocks noGrp="1"/>
          </p:cNvSpPr>
          <p:nvPr>
            <p:ph type="sldNum" sz="quarter" idx="12"/>
          </p:nvPr>
        </p:nvSpPr>
        <p:spPr>
          <a:xfrm>
            <a:off x="7620000" y="18288"/>
            <a:ext cx="1066800" cy="329184"/>
          </a:xfrm>
          <a:prstGeom prst="rect">
            <a:avLst/>
          </a:prstGeom>
        </p:spPr>
        <p:txBody>
          <a:bodyPr/>
          <a:lstStyle/>
          <a:p>
            <a:fld id="{B6F15528-21DE-4FAA-801E-634DDDAF4B2B}"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18288"/>
            <a:ext cx="2895600" cy="329184"/>
          </a:xfrm>
          <a:prstGeom prst="rect">
            <a:avLst/>
          </a:prstGeom>
        </p:spPr>
        <p:txBody>
          <a:bodyPr/>
          <a:lstStyle/>
          <a:p>
            <a:fld id="{1D8BD707-D9CF-40AE-B4C6-C98DA3205C09}" type="datetimeFigureOut">
              <a:rPr lang="en-US" smtClean="0"/>
              <a:pPr/>
              <a:t>2/16/2017</a:t>
            </a:fld>
            <a:endParaRPr lang="en-US"/>
          </a:p>
        </p:txBody>
      </p:sp>
      <p:sp>
        <p:nvSpPr>
          <p:cNvPr id="4" name="Footer Placeholder 3"/>
          <p:cNvSpPr>
            <a:spLocks noGrp="1"/>
          </p:cNvSpPr>
          <p:nvPr>
            <p:ph type="ftr" sz="quarter" idx="11"/>
          </p:nvPr>
        </p:nvSpPr>
        <p:spPr>
          <a:xfrm>
            <a:off x="3429000" y="18288"/>
            <a:ext cx="4114800" cy="329184"/>
          </a:xfrm>
          <a:prstGeom prst="rect">
            <a:avLst/>
          </a:prstGeom>
        </p:spPr>
        <p:txBody>
          <a:bodyPr/>
          <a:lstStyle/>
          <a:p>
            <a:endParaRPr lang="en-US"/>
          </a:p>
        </p:txBody>
      </p:sp>
      <p:sp>
        <p:nvSpPr>
          <p:cNvPr id="5" name="Slide Number Placeholder 4"/>
          <p:cNvSpPr>
            <a:spLocks noGrp="1"/>
          </p:cNvSpPr>
          <p:nvPr>
            <p:ph type="sldNum" sz="quarter" idx="12"/>
          </p:nvPr>
        </p:nvSpPr>
        <p:spPr>
          <a:xfrm>
            <a:off x="7620000" y="18288"/>
            <a:ext cx="1066800" cy="329184"/>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18288"/>
            <a:ext cx="2895600" cy="329184"/>
          </a:xfrm>
          <a:prstGeom prst="rect">
            <a:avLst/>
          </a:prstGeom>
        </p:spPr>
        <p:txBody>
          <a:bodyPr/>
          <a:lstStyle/>
          <a:p>
            <a:fld id="{1D8BD707-D9CF-40AE-B4C6-C98DA3205C09}" type="datetimeFigureOut">
              <a:rPr lang="en-US" smtClean="0"/>
              <a:pPr/>
              <a:t>2/16/2017</a:t>
            </a:fld>
            <a:endParaRPr lang="en-US"/>
          </a:p>
        </p:txBody>
      </p:sp>
      <p:sp>
        <p:nvSpPr>
          <p:cNvPr id="3" name="Footer Placeholder 2"/>
          <p:cNvSpPr>
            <a:spLocks noGrp="1"/>
          </p:cNvSpPr>
          <p:nvPr>
            <p:ph type="ftr" sz="quarter" idx="11"/>
          </p:nvPr>
        </p:nvSpPr>
        <p:spPr>
          <a:xfrm>
            <a:off x="3429000" y="18288"/>
            <a:ext cx="4114800" cy="329184"/>
          </a:xfrm>
          <a:prstGeom prst="rect">
            <a:avLst/>
          </a:prstGeom>
        </p:spPr>
        <p:txBody>
          <a:bodyPr/>
          <a:lstStyle/>
          <a:p>
            <a:endParaRPr lang="en-US"/>
          </a:p>
        </p:txBody>
      </p:sp>
      <p:sp>
        <p:nvSpPr>
          <p:cNvPr id="4" name="Slide Number Placeholder 3"/>
          <p:cNvSpPr>
            <a:spLocks noGrp="1"/>
          </p:cNvSpPr>
          <p:nvPr>
            <p:ph type="sldNum" sz="quarter" idx="12"/>
          </p:nvPr>
        </p:nvSpPr>
        <p:spPr>
          <a:xfrm>
            <a:off x="7620000" y="18288"/>
            <a:ext cx="1066800" cy="329184"/>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18288"/>
            <a:ext cx="2895600" cy="329184"/>
          </a:xfrm>
          <a:prstGeom prst="rect">
            <a:avLst/>
          </a:prstGeom>
        </p:spPr>
        <p:txBody>
          <a:bodyPr/>
          <a:lstStyle/>
          <a:p>
            <a:fld id="{1D8BD707-D9CF-40AE-B4C6-C98DA3205C09}" type="datetimeFigureOut">
              <a:rPr lang="en-US" smtClean="0"/>
              <a:pPr/>
              <a:t>2/16/2017</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endParaRPr lang="en-US"/>
          </a:p>
        </p:txBody>
      </p:sp>
      <p:sp>
        <p:nvSpPr>
          <p:cNvPr id="7" name="Slide Number Placeholder 6"/>
          <p:cNvSpPr>
            <a:spLocks noGrp="1"/>
          </p:cNvSpPr>
          <p:nvPr>
            <p:ph type="sldNum" sz="quarter" idx="12"/>
          </p:nvPr>
        </p:nvSpPr>
        <p:spPr>
          <a:xfrm>
            <a:off x="7620000" y="18288"/>
            <a:ext cx="1066800" cy="329184"/>
          </a:xfrm>
          <a:prstGeom prst="rect">
            <a:avLst/>
          </a:prstGeom>
        </p:spPr>
        <p:txBody>
          <a:bodyPr/>
          <a:lstStyle/>
          <a:p>
            <a:fld id="{B6F15528-21DE-4FAA-801E-634DDDAF4B2B}"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18288"/>
            <a:ext cx="2895600" cy="329184"/>
          </a:xfrm>
          <a:prstGeom prst="rect">
            <a:avLst/>
          </a:prstGeom>
        </p:spPr>
        <p:txBody>
          <a:bodyPr/>
          <a:lstStyle/>
          <a:p>
            <a:fld id="{1D8BD707-D9CF-40AE-B4C6-C98DA3205C09}" type="datetimeFigureOut">
              <a:rPr lang="en-US" smtClean="0"/>
              <a:pPr/>
              <a:t>2/16/2017</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endParaRPr lang="en-US"/>
          </a:p>
        </p:txBody>
      </p:sp>
      <p:sp>
        <p:nvSpPr>
          <p:cNvPr id="7" name="Slide Number Placeholder 6"/>
          <p:cNvSpPr>
            <a:spLocks noGrp="1"/>
          </p:cNvSpPr>
          <p:nvPr>
            <p:ph type="sldNum" sz="quarter" idx="12"/>
          </p:nvPr>
        </p:nvSpPr>
        <p:spPr>
          <a:xfrm>
            <a:off x="7620000" y="18288"/>
            <a:ext cx="1066800" cy="329184"/>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19200"/>
            <a:ext cx="8229600" cy="5486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960.g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www.anderssonwise.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hyperlink" Target="http://liveweave.com/urzBs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hyperlink" Target="http://liveweave.com/fyJyZc"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hyperlink" Target="http://spigotdesign.com/" TargetMode="External"/><Relationship Id="rId3" Type="http://schemas.openxmlformats.org/officeDocument/2006/relationships/hyperlink" Target="http://stephencaver.com/" TargetMode="External"/><Relationship Id="rId7" Type="http://schemas.openxmlformats.org/officeDocument/2006/relationships/hyperlink" Target="http://forefathersgroup.com/" TargetMode="External"/><Relationship Id="rId12" Type="http://schemas.openxmlformats.org/officeDocument/2006/relationships/hyperlink" Target="http://www.stpaulsschool.org.uk/" TargetMode="External"/><Relationship Id="rId2" Type="http://schemas.openxmlformats.org/officeDocument/2006/relationships/hyperlink" Target="http://www.anderssonwise.com/" TargetMode="External"/><Relationship Id="rId1" Type="http://schemas.openxmlformats.org/officeDocument/2006/relationships/slideLayout" Target="../slideLayouts/slideLayout2.xml"/><Relationship Id="rId6" Type="http://schemas.openxmlformats.org/officeDocument/2006/relationships/hyperlink" Target="http://www.bostonglobe.com/" TargetMode="External"/><Relationship Id="rId11" Type="http://schemas.openxmlformats.org/officeDocument/2006/relationships/hyperlink" Target="http://www.cacaotour.com/index.php/en/home" TargetMode="External"/><Relationship Id="rId5" Type="http://schemas.openxmlformats.org/officeDocument/2006/relationships/hyperlink" Target="http://foodsense.is/" TargetMode="External"/><Relationship Id="rId10" Type="http://schemas.openxmlformats.org/officeDocument/2006/relationships/hyperlink" Target="http://www.authenticjobs.com/" TargetMode="External"/><Relationship Id="rId4" Type="http://schemas.openxmlformats.org/officeDocument/2006/relationships/hyperlink" Target="http://seesparkbox.com/" TargetMode="External"/><Relationship Id="rId9" Type="http://schemas.openxmlformats.org/officeDocument/2006/relationships/hyperlink" Target="http://ribot.co.uk/"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hyperlink" Target="http://liveweave.com/TY14cH"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ass-lang.com/install"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rubyinstaller.org/"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ass-lang.com/docs/yardoc/file.SASS_REFERENCE.html#id8" TargetMode="External"/><Relationship Id="rId2" Type="http://schemas.openxmlformats.org/officeDocument/2006/relationships/hyperlink" Target="http://sass-lang.com/docs/yardoc/file.SASS_REFERENCE.html#id9" TargetMode="Externa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funwebdev.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hyperlink" Target="http://liveweave.com/0uozMC"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43000"/>
            <a:ext cx="7848600" cy="1927225"/>
          </a:xfrm>
        </p:spPr>
        <p:txBody>
          <a:bodyPr/>
          <a:lstStyle/>
          <a:p>
            <a:r>
              <a:rPr lang="en-NZ" sz="4000" dirty="0" smtClean="0"/>
              <a:t>CSS transforms, Animations, grid systems responsive design and CSS </a:t>
            </a:r>
            <a:r>
              <a:rPr lang="en-NZ" sz="4000" dirty="0" err="1" smtClean="0"/>
              <a:t>preprocessors</a:t>
            </a:r>
            <a:endParaRPr lang="en-NZ" sz="4000" dirty="0"/>
          </a:p>
        </p:txBody>
      </p:sp>
      <p:sp>
        <p:nvSpPr>
          <p:cNvPr id="3" name="Subtitle 2"/>
          <p:cNvSpPr>
            <a:spLocks noGrp="1"/>
          </p:cNvSpPr>
          <p:nvPr>
            <p:ph type="subTitle" idx="1"/>
          </p:nvPr>
        </p:nvSpPr>
        <p:spPr/>
        <p:txBody>
          <a:bodyPr/>
          <a:lstStyle/>
          <a:p>
            <a:r>
              <a:rPr lang="en-NZ" dirty="0" smtClean="0"/>
              <a:t>IN712 Web 3</a:t>
            </a:r>
          </a:p>
        </p:txBody>
      </p:sp>
    </p:spTree>
    <p:extLst>
      <p:ext uri="{BB962C8B-B14F-4D97-AF65-F5344CB8AC3E}">
        <p14:creationId xmlns:p14="http://schemas.microsoft.com/office/powerpoint/2010/main" val="10719499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Grid systems</a:t>
            </a:r>
            <a:endParaRPr lang="en-US" dirty="0"/>
          </a:p>
        </p:txBody>
      </p:sp>
      <p:sp>
        <p:nvSpPr>
          <p:cNvPr id="3" name="Content Placeholder 2"/>
          <p:cNvSpPr>
            <a:spLocks noGrp="1"/>
          </p:cNvSpPr>
          <p:nvPr>
            <p:ph idx="1"/>
          </p:nvPr>
        </p:nvSpPr>
        <p:spPr/>
        <p:txBody>
          <a:bodyPr>
            <a:normAutofit fontScale="92500" lnSpcReduction="20000"/>
          </a:bodyPr>
          <a:lstStyle/>
          <a:p>
            <a:r>
              <a:rPr lang="en-US" b="1" dirty="0"/>
              <a:t>Grid systems </a:t>
            </a:r>
            <a:r>
              <a:rPr lang="en-US" dirty="0"/>
              <a:t>make it easier to create multicolumn layouts. There are many CSS </a:t>
            </a:r>
            <a:r>
              <a:rPr lang="en-US" dirty="0" smtClean="0"/>
              <a:t>grid systems</a:t>
            </a:r>
            <a:r>
              <a:rPr lang="en-US" dirty="0"/>
              <a:t>; some of the most popular </a:t>
            </a:r>
            <a:r>
              <a:rPr lang="en-US" dirty="0" smtClean="0"/>
              <a:t>are:</a:t>
            </a:r>
          </a:p>
          <a:p>
            <a:pPr lvl="1"/>
            <a:r>
              <a:rPr lang="en-US" dirty="0" smtClean="0"/>
              <a:t>Bootstrap </a:t>
            </a:r>
            <a:r>
              <a:rPr lang="en-US" dirty="0"/>
              <a:t>(</a:t>
            </a:r>
            <a:r>
              <a:rPr lang="en-US" b="1" dirty="0" smtClean="0"/>
              <a:t>twitter.github.com/bootstrap</a:t>
            </a:r>
            <a:r>
              <a:rPr lang="en-US" dirty="0" smtClean="0"/>
              <a:t>)</a:t>
            </a:r>
          </a:p>
          <a:p>
            <a:pPr lvl="1"/>
            <a:r>
              <a:rPr lang="en-US" dirty="0" smtClean="0"/>
              <a:t>Blueprint </a:t>
            </a:r>
            <a:r>
              <a:rPr lang="en-US" dirty="0"/>
              <a:t>(</a:t>
            </a:r>
            <a:r>
              <a:rPr lang="en-US" b="1" dirty="0"/>
              <a:t>www.blueprintcss.org</a:t>
            </a:r>
            <a:r>
              <a:rPr lang="en-US" dirty="0" smtClean="0"/>
              <a:t>)</a:t>
            </a:r>
          </a:p>
          <a:p>
            <a:pPr lvl="1"/>
            <a:r>
              <a:rPr lang="en-US" dirty="0" smtClean="0"/>
              <a:t>960 </a:t>
            </a:r>
            <a:r>
              <a:rPr lang="en-US" dirty="0"/>
              <a:t>(</a:t>
            </a:r>
            <a:r>
              <a:rPr lang="en-US" b="1" dirty="0"/>
              <a:t>960.gs</a:t>
            </a:r>
            <a:r>
              <a:rPr lang="en-US" dirty="0" smtClean="0"/>
              <a:t>)</a:t>
            </a:r>
          </a:p>
          <a:p>
            <a:pPr lvl="1"/>
            <a:r>
              <a:rPr lang="en-US" dirty="0"/>
              <a:t>Skeleton (</a:t>
            </a:r>
            <a:r>
              <a:rPr lang="en-US" b="1" dirty="0"/>
              <a:t>http://getskeleton.com/</a:t>
            </a:r>
            <a:r>
              <a:rPr lang="en-US" dirty="0"/>
              <a:t>)</a:t>
            </a:r>
            <a:r>
              <a:rPr lang="en-US" dirty="0" smtClean="0"/>
              <a:t> </a:t>
            </a:r>
          </a:p>
          <a:p>
            <a:r>
              <a:rPr lang="en-US" dirty="0" smtClean="0"/>
              <a:t>Most </a:t>
            </a:r>
            <a:r>
              <a:rPr lang="en-US" dirty="0"/>
              <a:t>provide somewhat </a:t>
            </a:r>
            <a:r>
              <a:rPr lang="en-US" dirty="0" smtClean="0"/>
              <a:t>similar capabilities</a:t>
            </a:r>
            <a:r>
              <a:rPr lang="en-US" dirty="0"/>
              <a:t>. The most important of these capabilities is a grid </a:t>
            </a:r>
            <a:r>
              <a:rPr lang="en-US" dirty="0" smtClean="0"/>
              <a:t>system</a:t>
            </a:r>
          </a:p>
          <a:p>
            <a:r>
              <a:rPr lang="en-US" dirty="0"/>
              <a:t>Print designers typically use grids as a way to achieve visual uniformity in </a:t>
            </a:r>
            <a:r>
              <a:rPr lang="en-US" dirty="0" smtClean="0"/>
              <a:t>a design</a:t>
            </a:r>
            <a:r>
              <a:rPr lang="en-US" dirty="0"/>
              <a:t>. </a:t>
            </a:r>
            <a:endParaRPr lang="en-US" dirty="0" smtClean="0"/>
          </a:p>
          <a:p>
            <a:r>
              <a:rPr lang="en-US" dirty="0" smtClean="0"/>
              <a:t>In </a:t>
            </a:r>
            <a:r>
              <a:rPr lang="en-US" dirty="0"/>
              <a:t>print design, the very first thing a designer may do is to construct, </a:t>
            </a:r>
            <a:r>
              <a:rPr lang="en-US" dirty="0" smtClean="0"/>
              <a:t>for instance</a:t>
            </a:r>
            <a:r>
              <a:rPr lang="en-US" dirty="0"/>
              <a:t>, a 5- or 7- or 12-column grid in a page layout </a:t>
            </a:r>
            <a:r>
              <a:rPr lang="en-US" dirty="0" smtClean="0"/>
              <a:t>program</a:t>
            </a:r>
          </a:p>
          <a:p>
            <a:r>
              <a:rPr lang="en-US" dirty="0"/>
              <a:t>CSS frameworks provide similar grid features. </a:t>
            </a:r>
            <a:endParaRPr lang="en-US" dirty="0" smtClean="0"/>
          </a:p>
          <a:p>
            <a:pPr lvl="1"/>
            <a:r>
              <a:rPr lang="en-US" dirty="0" smtClean="0"/>
              <a:t>The </a:t>
            </a:r>
            <a:r>
              <a:rPr lang="en-US" dirty="0"/>
              <a:t>960 framework </a:t>
            </a:r>
            <a:r>
              <a:rPr lang="en-US" dirty="0" smtClean="0"/>
              <a:t>uses either </a:t>
            </a:r>
            <a:r>
              <a:rPr lang="en-US" dirty="0"/>
              <a:t>a 12- or 16-column </a:t>
            </a:r>
            <a:r>
              <a:rPr lang="en-US" dirty="0" smtClean="0"/>
              <a:t>grid</a:t>
            </a:r>
          </a:p>
          <a:p>
            <a:pPr lvl="1"/>
            <a:r>
              <a:rPr lang="en-US" dirty="0" smtClean="0"/>
              <a:t>Bootstrap </a:t>
            </a:r>
            <a:r>
              <a:rPr lang="en-US" dirty="0"/>
              <a:t>uses a 12-column grid. </a:t>
            </a:r>
            <a:endParaRPr lang="en-US" dirty="0" smtClean="0"/>
          </a:p>
          <a:p>
            <a:pPr lvl="1"/>
            <a:r>
              <a:rPr lang="en-US" dirty="0" smtClean="0"/>
              <a:t>Blueprint uses </a:t>
            </a:r>
            <a:r>
              <a:rPr lang="en-US" dirty="0"/>
              <a:t>a 24-column grid.</a:t>
            </a:r>
          </a:p>
        </p:txBody>
      </p:sp>
    </p:spTree>
    <p:extLst>
      <p:ext uri="{BB962C8B-B14F-4D97-AF65-F5344CB8AC3E}">
        <p14:creationId xmlns:p14="http://schemas.microsoft.com/office/powerpoint/2010/main" val="31323080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Using a grid in print design</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47800"/>
            <a:ext cx="7315200" cy="5276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8061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CSS Grid Systems</a:t>
            </a:r>
            <a:endParaRPr lang="en-US" dirty="0"/>
          </a:p>
        </p:txBody>
      </p:sp>
      <p:sp>
        <p:nvSpPr>
          <p:cNvPr id="3" name="Content Placeholder 2"/>
          <p:cNvSpPr>
            <a:spLocks noGrp="1"/>
          </p:cNvSpPr>
          <p:nvPr>
            <p:ph idx="1"/>
          </p:nvPr>
        </p:nvSpPr>
        <p:spPr>
          <a:xfrm>
            <a:off x="457200" y="1600200"/>
            <a:ext cx="4800600" cy="4876800"/>
          </a:xfrm>
        </p:spPr>
        <p:txBody>
          <a:bodyPr>
            <a:normAutofit fontScale="92500" lnSpcReduction="20000"/>
          </a:bodyPr>
          <a:lstStyle/>
          <a:p>
            <a:r>
              <a:rPr lang="en-NZ" dirty="0" smtClean="0"/>
              <a:t>960 Grid System (URL: </a:t>
            </a:r>
            <a:r>
              <a:rPr lang="en-NZ" dirty="0" smtClean="0">
                <a:hlinkClick r:id="rId3"/>
              </a:rPr>
              <a:t>960.gs</a:t>
            </a:r>
            <a:r>
              <a:rPr lang="en-NZ" dirty="0" smtClean="0"/>
              <a:t>)</a:t>
            </a:r>
          </a:p>
          <a:p>
            <a:r>
              <a:rPr lang="en-NZ" dirty="0" smtClean="0"/>
              <a:t>Makes layouts 960 pixels wide</a:t>
            </a:r>
          </a:p>
          <a:p>
            <a:r>
              <a:rPr lang="en-NZ" dirty="0" smtClean="0"/>
              <a:t>Automates set up of columns</a:t>
            </a:r>
          </a:p>
          <a:p>
            <a:pPr marL="171450" indent="-171450"/>
            <a:r>
              <a:rPr lang="en-NZ" dirty="0"/>
              <a:t>There are (again) lots of these, but this is common/popular and stable.</a:t>
            </a:r>
          </a:p>
          <a:p>
            <a:pPr marL="171450" indent="-171450"/>
            <a:r>
              <a:rPr lang="en-NZ" dirty="0"/>
              <a:t>960 is a good width for 1024x768 screens, allowing for </a:t>
            </a:r>
            <a:r>
              <a:rPr lang="en-NZ" dirty="0" smtClean="0"/>
              <a:t>margins </a:t>
            </a:r>
            <a:r>
              <a:rPr lang="en-NZ" dirty="0"/>
              <a:t>and other </a:t>
            </a:r>
            <a:r>
              <a:rPr lang="en-NZ" dirty="0" err="1" smtClean="0"/>
              <a:t>schmutz</a:t>
            </a:r>
            <a:r>
              <a:rPr lang="en-NZ" dirty="0" smtClean="0"/>
              <a:t>. </a:t>
            </a:r>
          </a:p>
          <a:p>
            <a:pPr marL="171450" indent="-171450"/>
            <a:r>
              <a:rPr lang="en-NZ" dirty="0" smtClean="0"/>
              <a:t>Lots </a:t>
            </a:r>
            <a:r>
              <a:rPr lang="en-NZ" dirty="0"/>
              <a:t>of professional designers just start everything with a width:960px wrapper div.</a:t>
            </a:r>
          </a:p>
          <a:p>
            <a:pPr marL="171450" indent="-171450"/>
            <a:r>
              <a:rPr lang="en-NZ" dirty="0"/>
              <a:t>What 960 lets you do is automatically get that area divided up into 12 or 16 skinny columns that you then recombine as required to get the layout you want.</a:t>
            </a:r>
            <a:endParaRPr lang="en-US" dirty="0"/>
          </a:p>
          <a:p>
            <a:endParaRPr lang="en-US" dirty="0"/>
          </a:p>
        </p:txBody>
      </p:sp>
      <p:pic>
        <p:nvPicPr>
          <p:cNvPr id="1126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0" y="2438400"/>
            <a:ext cx="3581400" cy="3457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757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960 grid</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76400"/>
            <a:ext cx="5029200" cy="4668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438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960 Grid System</a:t>
            </a:r>
            <a:endParaRPr lang="en-US" dirty="0"/>
          </a:p>
        </p:txBody>
      </p:sp>
      <p:sp>
        <p:nvSpPr>
          <p:cNvPr id="3" name="Content Placeholder 2"/>
          <p:cNvSpPr>
            <a:spLocks noGrp="1"/>
          </p:cNvSpPr>
          <p:nvPr>
            <p:ph idx="1"/>
          </p:nvPr>
        </p:nvSpPr>
        <p:spPr/>
        <p:txBody>
          <a:bodyPr/>
          <a:lstStyle/>
          <a:p>
            <a:r>
              <a:rPr lang="en-US" dirty="0"/>
              <a:t>The 960 Grid System is an effort to streamline web development workflow by providing commonly used </a:t>
            </a:r>
            <a:r>
              <a:rPr lang="en-US" dirty="0" smtClean="0"/>
              <a:t>dimensions</a:t>
            </a:r>
          </a:p>
          <a:p>
            <a:r>
              <a:rPr lang="en-US" dirty="0" smtClean="0"/>
              <a:t>Based </a:t>
            </a:r>
            <a:r>
              <a:rPr lang="en-US" dirty="0"/>
              <a:t>on a width of 960 pixels. </a:t>
            </a:r>
            <a:endParaRPr lang="en-US" dirty="0" smtClean="0"/>
          </a:p>
          <a:p>
            <a:r>
              <a:rPr lang="en-US" dirty="0" smtClean="0"/>
              <a:t>There </a:t>
            </a:r>
            <a:r>
              <a:rPr lang="en-US" dirty="0"/>
              <a:t>are two variants: 12 and 16 </a:t>
            </a:r>
            <a:r>
              <a:rPr lang="en-US" dirty="0" smtClean="0"/>
              <a:t>columns</a:t>
            </a:r>
          </a:p>
          <a:p>
            <a:pPr lvl="1"/>
            <a:r>
              <a:rPr lang="en-US" dirty="0" smtClean="0"/>
              <a:t>can </a:t>
            </a:r>
            <a:r>
              <a:rPr lang="en-US" dirty="0"/>
              <a:t>be used separately or in </a:t>
            </a:r>
            <a:r>
              <a:rPr lang="en-US" dirty="0" smtClean="0"/>
              <a:t>tandem</a:t>
            </a:r>
          </a:p>
          <a:p>
            <a:r>
              <a:rPr lang="en-US" dirty="0"/>
              <a:t>The 12-column grid is divided into portions that are 60 pixels wide. </a:t>
            </a:r>
            <a:endParaRPr lang="en-US" dirty="0" smtClean="0"/>
          </a:p>
          <a:p>
            <a:r>
              <a:rPr lang="en-US" dirty="0" smtClean="0"/>
              <a:t>The </a:t>
            </a:r>
            <a:r>
              <a:rPr lang="en-US" dirty="0"/>
              <a:t>16-column grid consists of 40 pixel increments. </a:t>
            </a:r>
            <a:endParaRPr lang="en-US" dirty="0" smtClean="0"/>
          </a:p>
          <a:p>
            <a:r>
              <a:rPr lang="en-US" dirty="0" smtClean="0"/>
              <a:t>Each </a:t>
            </a:r>
            <a:r>
              <a:rPr lang="en-US" dirty="0"/>
              <a:t>column has 10 pixels of margin on the left and right, which create 20 pixel wide gutters between columns.</a:t>
            </a:r>
          </a:p>
        </p:txBody>
      </p:sp>
    </p:spTree>
    <p:extLst>
      <p:ext uri="{BB962C8B-B14F-4D97-AF65-F5344CB8AC3E}">
        <p14:creationId xmlns:p14="http://schemas.microsoft.com/office/powerpoint/2010/main" val="41128099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960 Grid System</a:t>
            </a:r>
            <a:endParaRPr lang="en-US"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61" y="1828800"/>
            <a:ext cx="8439150" cy="40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69593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960 Grid System</a:t>
            </a:r>
            <a:endParaRPr lang="en-US"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932106"/>
            <a:ext cx="8153400" cy="3435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438400" y="5791200"/>
            <a:ext cx="4876800" cy="369332"/>
          </a:xfrm>
          <a:prstGeom prst="rect">
            <a:avLst/>
          </a:prstGeom>
          <a:noFill/>
        </p:spPr>
        <p:txBody>
          <a:bodyPr wrap="square" rtlCol="0">
            <a:spAutoFit/>
          </a:bodyPr>
          <a:lstStyle/>
          <a:p>
            <a:r>
              <a:rPr lang="en-NZ" dirty="0" smtClean="0"/>
              <a:t>Magic! </a:t>
            </a:r>
            <a:r>
              <a:rPr lang="en-NZ" dirty="0"/>
              <a:t>No floats, no widths, no </a:t>
            </a:r>
            <a:r>
              <a:rPr lang="en-NZ" dirty="0" smtClean="0"/>
              <a:t>nothing…</a:t>
            </a:r>
            <a:endParaRPr lang="en-US" dirty="0"/>
          </a:p>
        </p:txBody>
      </p:sp>
    </p:spTree>
    <p:extLst>
      <p:ext uri="{BB962C8B-B14F-4D97-AF65-F5344CB8AC3E}">
        <p14:creationId xmlns:p14="http://schemas.microsoft.com/office/powerpoint/2010/main" val="23777123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960 Grid System</a:t>
            </a:r>
            <a:endParaRPr lang="en-US"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6206" y="1752600"/>
            <a:ext cx="4430794" cy="4762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31249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960 Grid System</a:t>
            </a:r>
            <a:endParaRPr lang="en-US" dirty="0"/>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2202693"/>
            <a:ext cx="7772400" cy="366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37361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960 Grid System</a:t>
            </a:r>
            <a:endParaRPr lang="en-US" dirty="0"/>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524000"/>
            <a:ext cx="8461310" cy="5019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70734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In-Browser Animation</a:t>
            </a:r>
            <a:endParaRPr lang="en-NZ" dirty="0"/>
          </a:p>
        </p:txBody>
      </p:sp>
      <p:sp>
        <p:nvSpPr>
          <p:cNvPr id="3" name="Content Placeholder 2"/>
          <p:cNvSpPr>
            <a:spLocks noGrp="1"/>
          </p:cNvSpPr>
          <p:nvPr>
            <p:ph idx="1"/>
          </p:nvPr>
        </p:nvSpPr>
        <p:spPr>
          <a:xfrm>
            <a:off x="6553200" y="1600200"/>
            <a:ext cx="2209800" cy="4876800"/>
          </a:xfrm>
        </p:spPr>
        <p:txBody>
          <a:bodyPr/>
          <a:lstStyle/>
          <a:p>
            <a:r>
              <a:rPr lang="en-NZ" dirty="0" smtClean="0"/>
              <a:t>HTML5</a:t>
            </a:r>
          </a:p>
          <a:p>
            <a:pPr lvl="1"/>
            <a:r>
              <a:rPr lang="en-NZ" dirty="0" smtClean="0"/>
              <a:t>&lt;canvas&gt;</a:t>
            </a:r>
          </a:p>
          <a:p>
            <a:pPr lvl="1"/>
            <a:endParaRPr lang="en-NZ" dirty="0"/>
          </a:p>
          <a:p>
            <a:r>
              <a:rPr lang="en-NZ" dirty="0" smtClean="0"/>
              <a:t>CSS3</a:t>
            </a:r>
          </a:p>
          <a:p>
            <a:pPr lvl="1"/>
            <a:r>
              <a:rPr lang="en-NZ" dirty="0" smtClean="0"/>
              <a:t>Transforms</a:t>
            </a:r>
          </a:p>
          <a:p>
            <a:pPr lvl="1"/>
            <a:r>
              <a:rPr lang="en-NZ" dirty="0" smtClean="0"/>
              <a:t>Transitions</a:t>
            </a:r>
            <a:endParaRPr lang="en-NZ" dirty="0" smtClean="0"/>
          </a:p>
          <a:p>
            <a:pPr lvl="1"/>
            <a:r>
              <a:rPr lang="en-NZ" dirty="0" smtClean="0"/>
              <a:t>Animations</a:t>
            </a:r>
            <a:endParaRPr lang="en-NZ" dirty="0"/>
          </a:p>
        </p:txBody>
      </p:sp>
      <p:sp>
        <p:nvSpPr>
          <p:cNvPr id="4" name="Content Placeholder 2"/>
          <p:cNvSpPr txBox="1">
            <a:spLocks/>
          </p:cNvSpPr>
          <p:nvPr/>
        </p:nvSpPr>
        <p:spPr>
          <a:xfrm>
            <a:off x="609600" y="1447800"/>
            <a:ext cx="6172200" cy="5410200"/>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spcBef>
                <a:spcPct val="20000"/>
              </a:spcBef>
              <a:buClr>
                <a:schemeClr val="accent1"/>
              </a:buClr>
              <a:buSzPct val="85000"/>
              <a:buFont typeface="Wingdings" panose="05000000000000000000" pitchFamily="2" charset="2"/>
              <a:buChar char="Ø"/>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171450" indent="-171450">
              <a:buFont typeface="Arial" pitchFamily="34" charset="0"/>
              <a:buChar char="•"/>
            </a:pPr>
            <a:r>
              <a:rPr lang="en-NZ" dirty="0" smtClean="0"/>
              <a:t>HTML5 </a:t>
            </a:r>
            <a:r>
              <a:rPr lang="en-NZ" dirty="0"/>
              <a:t>and CSS3 have introduced animation facilities </a:t>
            </a:r>
            <a:r>
              <a:rPr lang="en-NZ" b="1" i="1" dirty="0"/>
              <a:t>supported directly by the browser</a:t>
            </a:r>
            <a:r>
              <a:rPr lang="en-NZ" dirty="0"/>
              <a:t>. </a:t>
            </a:r>
            <a:endParaRPr lang="en-NZ" dirty="0" smtClean="0"/>
          </a:p>
          <a:p>
            <a:pPr marL="171450" indent="-171450">
              <a:buFont typeface="Arial" pitchFamily="34" charset="0"/>
              <a:buChar char="•"/>
            </a:pPr>
            <a:r>
              <a:rPr lang="en-NZ" dirty="0"/>
              <a:t>H</a:t>
            </a:r>
            <a:r>
              <a:rPr lang="en-NZ" dirty="0" smtClean="0"/>
              <a:t>TML5 </a:t>
            </a:r>
            <a:r>
              <a:rPr lang="en-NZ" dirty="0"/>
              <a:t>introduces the &lt;canvas&gt; element. This is a normal tag that you drop in just like you drop in a &lt;p&gt; or &lt;div&gt;</a:t>
            </a:r>
          </a:p>
          <a:p>
            <a:pPr marL="171450" indent="-171450">
              <a:buFont typeface="Arial" pitchFamily="34" charset="0"/>
              <a:buChar char="•"/>
            </a:pPr>
            <a:r>
              <a:rPr lang="en-NZ" dirty="0"/>
              <a:t>The canvas element provides a full range of drawing </a:t>
            </a:r>
            <a:r>
              <a:rPr lang="en-NZ" dirty="0" smtClean="0"/>
              <a:t>commands</a:t>
            </a:r>
            <a:endParaRPr lang="en-NZ" dirty="0"/>
          </a:p>
          <a:p>
            <a:pPr marL="171450" indent="-171450">
              <a:buFont typeface="Arial" pitchFamily="34" charset="0"/>
              <a:buChar char="•"/>
            </a:pPr>
            <a:r>
              <a:rPr lang="en-NZ" dirty="0"/>
              <a:t>You use these </a:t>
            </a:r>
            <a:r>
              <a:rPr lang="en-NZ" b="1" i="1" dirty="0"/>
              <a:t>*from JavaScript*. </a:t>
            </a:r>
            <a:r>
              <a:rPr lang="en-NZ" dirty="0"/>
              <a:t>That is, you pop a canvas into your html, then grab it in </a:t>
            </a:r>
            <a:r>
              <a:rPr lang="en-NZ" dirty="0" smtClean="0"/>
              <a:t>JavaScript.</a:t>
            </a:r>
          </a:p>
          <a:p>
            <a:pPr marL="445770" lvl="1" indent="-171450"/>
            <a:r>
              <a:rPr lang="en-NZ" dirty="0" smtClean="0"/>
              <a:t>You </a:t>
            </a:r>
            <a:r>
              <a:rPr lang="en-NZ" dirty="0"/>
              <a:t>then invoke its methods in the usual OO way.</a:t>
            </a:r>
          </a:p>
          <a:p>
            <a:pPr marL="171450" indent="-171450">
              <a:buFont typeface="Arial" pitchFamily="34" charset="0"/>
              <a:buChar char="•"/>
            </a:pPr>
            <a:r>
              <a:rPr lang="en-NZ" dirty="0"/>
              <a:t>We will, therefore, defer discussion of HTML5 canvas animation until we meet JavaScript </a:t>
            </a:r>
            <a:endParaRPr lang="en-NZ" dirty="0" smtClean="0"/>
          </a:p>
          <a:p>
            <a:pPr marL="171450" indent="-171450">
              <a:buFont typeface="Arial" pitchFamily="34" charset="0"/>
              <a:buChar char="•"/>
            </a:pPr>
            <a:r>
              <a:rPr lang="en-NZ" dirty="0" smtClean="0"/>
              <a:t>Today</a:t>
            </a:r>
            <a:r>
              <a:rPr lang="en-NZ" dirty="0"/>
              <a:t>, we will turn our attention to animation facilities of </a:t>
            </a:r>
            <a:r>
              <a:rPr lang="en-NZ" dirty="0" smtClean="0"/>
              <a:t>CSS3</a:t>
            </a:r>
            <a:endParaRPr lang="en-NZ" dirty="0"/>
          </a:p>
          <a:p>
            <a:r>
              <a:rPr lang="en-US" dirty="0"/>
              <a:t>So what are transforms and transitions? At their most basic level, transforms move or change the appearance of an element, while transitions make the element smoothly and gradually change from one state to another.</a:t>
            </a:r>
            <a:endParaRPr lang="en-NZ" dirty="0"/>
          </a:p>
          <a:p>
            <a:pPr marL="171450" indent="-171450">
              <a:buFont typeface="Arial" pitchFamily="34" charset="0"/>
              <a:buChar char="•"/>
            </a:pPr>
            <a:endParaRPr lang="en-NZ" dirty="0"/>
          </a:p>
        </p:txBody>
      </p:sp>
    </p:spTree>
    <p:extLst>
      <p:ext uri="{BB962C8B-B14F-4D97-AF65-F5344CB8AC3E}">
        <p14:creationId xmlns:p14="http://schemas.microsoft.com/office/powerpoint/2010/main" val="9622035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960 Grid System</a:t>
            </a:r>
            <a:endParaRPr lang="en-US" dirty="0"/>
          </a:p>
        </p:txBody>
      </p:sp>
      <p:sp>
        <p:nvSpPr>
          <p:cNvPr id="3" name="Content Placeholder 2"/>
          <p:cNvSpPr>
            <a:spLocks noGrp="1"/>
          </p:cNvSpPr>
          <p:nvPr>
            <p:ph idx="1"/>
          </p:nvPr>
        </p:nvSpPr>
        <p:spPr>
          <a:xfrm>
            <a:off x="457200" y="1600200"/>
            <a:ext cx="4191000" cy="4876800"/>
          </a:xfrm>
        </p:spPr>
        <p:txBody>
          <a:bodyPr/>
          <a:lstStyle/>
          <a:p>
            <a:pPr>
              <a:spcBef>
                <a:spcPts val="1200"/>
              </a:spcBef>
              <a:spcAft>
                <a:spcPts val="600"/>
              </a:spcAft>
            </a:pPr>
            <a:r>
              <a:rPr lang="en-NZ" dirty="0" smtClean="0"/>
              <a:t>Classes for fine tuning:</a:t>
            </a:r>
          </a:p>
          <a:p>
            <a:pPr lvl="1">
              <a:spcBef>
                <a:spcPts val="1200"/>
              </a:spcBef>
              <a:spcAft>
                <a:spcPts val="600"/>
              </a:spcAft>
            </a:pPr>
            <a:r>
              <a:rPr lang="en-NZ" dirty="0" err="1" smtClean="0"/>
              <a:t>prefix_n</a:t>
            </a:r>
            <a:r>
              <a:rPr lang="en-NZ" dirty="0" smtClean="0"/>
              <a:t>: Add </a:t>
            </a:r>
            <a:r>
              <a:rPr lang="en-NZ" dirty="0"/>
              <a:t>n columns of white </a:t>
            </a:r>
            <a:r>
              <a:rPr lang="en-NZ" dirty="0" smtClean="0"/>
              <a:t>space before this div</a:t>
            </a:r>
            <a:endParaRPr lang="en-NZ" dirty="0"/>
          </a:p>
          <a:p>
            <a:pPr lvl="1">
              <a:spcBef>
                <a:spcPts val="1200"/>
              </a:spcBef>
              <a:spcAft>
                <a:spcPts val="600"/>
              </a:spcAft>
            </a:pPr>
            <a:r>
              <a:rPr lang="en-NZ" dirty="0" err="1" smtClean="0"/>
              <a:t>suffix_n</a:t>
            </a:r>
            <a:r>
              <a:rPr lang="en-NZ" dirty="0" smtClean="0"/>
              <a:t>:  Add n columns of white space after this div</a:t>
            </a:r>
          </a:p>
          <a:p>
            <a:pPr lvl="1">
              <a:spcBef>
                <a:spcPts val="1200"/>
              </a:spcBef>
              <a:spcAft>
                <a:spcPts val="600"/>
              </a:spcAft>
            </a:pPr>
            <a:r>
              <a:rPr lang="en-US" dirty="0"/>
              <a:t>If a grid unit contains grid </a:t>
            </a:r>
            <a:r>
              <a:rPr lang="en-US" dirty="0" smtClean="0"/>
              <a:t>children:</a:t>
            </a:r>
            <a:endParaRPr lang="en-NZ" dirty="0" smtClean="0"/>
          </a:p>
          <a:p>
            <a:pPr lvl="2">
              <a:spcBef>
                <a:spcPts val="1200"/>
              </a:spcBef>
              <a:spcAft>
                <a:spcPts val="600"/>
              </a:spcAft>
            </a:pPr>
            <a:r>
              <a:rPr lang="en-NZ" dirty="0" smtClean="0"/>
              <a:t>alpha: This column is the first in the row, set left margin to 0</a:t>
            </a:r>
          </a:p>
          <a:p>
            <a:pPr lvl="2">
              <a:spcBef>
                <a:spcPts val="1200"/>
              </a:spcBef>
              <a:spcAft>
                <a:spcPts val="600"/>
              </a:spcAft>
            </a:pPr>
            <a:r>
              <a:rPr lang="en-NZ" dirty="0" smtClean="0"/>
              <a:t>omega: This column is the last in the row, set right margin to 0</a:t>
            </a:r>
            <a:endParaRPr lang="en-US" dirty="0"/>
          </a:p>
        </p:txBody>
      </p:sp>
      <p:pic>
        <p:nvPicPr>
          <p:cNvPr id="4" name="Picture 3"/>
          <p:cNvPicPr>
            <a:picLocks noChangeAspect="1"/>
          </p:cNvPicPr>
          <p:nvPr/>
        </p:nvPicPr>
        <p:blipFill rotWithShape="1">
          <a:blip r:embed="rId2"/>
          <a:srcRect l="34375" t="21354" r="35938" b="39137"/>
          <a:stretch/>
        </p:blipFill>
        <p:spPr>
          <a:xfrm>
            <a:off x="4800600" y="1981200"/>
            <a:ext cx="4122549" cy="4114800"/>
          </a:xfrm>
          <a:prstGeom prst="rect">
            <a:avLst/>
          </a:prstGeom>
        </p:spPr>
      </p:pic>
    </p:spTree>
    <p:extLst>
      <p:ext uri="{BB962C8B-B14F-4D97-AF65-F5344CB8AC3E}">
        <p14:creationId xmlns:p14="http://schemas.microsoft.com/office/powerpoint/2010/main" val="18592457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960 Grid System</a:t>
            </a:r>
            <a:endParaRPr lang="en-US" dirty="0"/>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1836" y="1833001"/>
            <a:ext cx="6592164" cy="4567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8600" y="2286000"/>
            <a:ext cx="2323236" cy="4524315"/>
          </a:xfrm>
          <a:prstGeom prst="rect">
            <a:avLst/>
          </a:prstGeom>
          <a:noFill/>
        </p:spPr>
        <p:txBody>
          <a:bodyPr wrap="square" rtlCol="0">
            <a:spAutoFit/>
          </a:bodyPr>
          <a:lstStyle/>
          <a:p>
            <a:pPr marL="171450" indent="-171450">
              <a:buFont typeface="Arial" pitchFamily="34" charset="0"/>
              <a:buChar char="•"/>
            </a:pPr>
            <a:r>
              <a:rPr lang="en-NZ" dirty="0"/>
              <a:t>Here’s a 16 column layout with </a:t>
            </a:r>
            <a:r>
              <a:rPr lang="en-NZ" dirty="0" smtClean="0"/>
              <a:t>suffixes</a:t>
            </a:r>
          </a:p>
          <a:p>
            <a:pPr marL="171450" indent="-171450">
              <a:buFont typeface="Arial" pitchFamily="34" charset="0"/>
              <a:buChar char="•"/>
            </a:pPr>
            <a:endParaRPr lang="en-NZ" dirty="0"/>
          </a:p>
          <a:p>
            <a:pPr marL="171450" indent="-171450">
              <a:buFont typeface="Arial" pitchFamily="34" charset="0"/>
              <a:buChar char="•"/>
            </a:pPr>
            <a:r>
              <a:rPr lang="en-NZ" dirty="0"/>
              <a:t>That bottom row uses (4+2) + (4+2) + 4 to get up to </a:t>
            </a:r>
            <a:r>
              <a:rPr lang="en-NZ" dirty="0" smtClean="0"/>
              <a:t>16</a:t>
            </a:r>
          </a:p>
          <a:p>
            <a:pPr marL="171450" indent="-171450">
              <a:buFont typeface="Arial" pitchFamily="34" charset="0"/>
              <a:buChar char="•"/>
            </a:pPr>
            <a:endParaRPr lang="en-NZ" dirty="0"/>
          </a:p>
          <a:p>
            <a:pPr marL="171450" indent="-171450">
              <a:buFont typeface="Arial" pitchFamily="34" charset="0"/>
              <a:buChar char="•"/>
            </a:pPr>
            <a:r>
              <a:rPr lang="en-NZ" dirty="0"/>
              <a:t>If we drop a paragraph of text into each div, it looks like </a:t>
            </a:r>
            <a:r>
              <a:rPr lang="en-NZ" dirty="0" smtClean="0"/>
              <a:t>what is shown in the next slide</a:t>
            </a:r>
            <a:endParaRPr lang="en-US" dirty="0"/>
          </a:p>
          <a:p>
            <a:endParaRPr lang="en-US" dirty="0"/>
          </a:p>
          <a:p>
            <a:pPr marL="171450" indent="-171450">
              <a:buFont typeface="Arial" pitchFamily="34" charset="0"/>
              <a:buChar char="•"/>
            </a:pPr>
            <a:endParaRPr lang="en-NZ" dirty="0"/>
          </a:p>
          <a:p>
            <a:pPr marL="171450" indent="-171450">
              <a:buFont typeface="Arial" pitchFamily="34" charset="0"/>
              <a:buChar char="•"/>
            </a:pPr>
            <a:endParaRPr lang="en-NZ" dirty="0" smtClean="0"/>
          </a:p>
        </p:txBody>
      </p:sp>
    </p:spTree>
    <p:extLst>
      <p:ext uri="{BB962C8B-B14F-4D97-AF65-F5344CB8AC3E}">
        <p14:creationId xmlns:p14="http://schemas.microsoft.com/office/powerpoint/2010/main" val="4327731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960 Grid System</a:t>
            </a:r>
            <a:endParaRPr lang="en-US" dirty="0"/>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1800225"/>
            <a:ext cx="7496175"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10970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What is in the 960.css file?</a:t>
            </a:r>
            <a:endParaRPr lang="en-US" dirty="0"/>
          </a:p>
        </p:txBody>
      </p:sp>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799396"/>
            <a:ext cx="2006264" cy="434505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1324" y="1323975"/>
            <a:ext cx="2047875" cy="52959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00" y="1578374"/>
            <a:ext cx="2819400" cy="45434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13921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960 Grid System</a:t>
            </a:r>
            <a:endParaRPr lang="en-US" dirty="0"/>
          </a:p>
        </p:txBody>
      </p:sp>
      <p:sp>
        <p:nvSpPr>
          <p:cNvPr id="3" name="Content Placeholder 2"/>
          <p:cNvSpPr>
            <a:spLocks noGrp="1"/>
          </p:cNvSpPr>
          <p:nvPr>
            <p:ph idx="1"/>
          </p:nvPr>
        </p:nvSpPr>
        <p:spPr/>
        <p:txBody>
          <a:bodyPr>
            <a:normAutofit fontScale="92500" lnSpcReduction="10000"/>
          </a:bodyPr>
          <a:lstStyle/>
          <a:p>
            <a:pPr>
              <a:spcAft>
                <a:spcPts val="600"/>
              </a:spcAft>
            </a:pPr>
            <a:r>
              <a:rPr lang="en-NZ" sz="2800" dirty="0" smtClean="0"/>
              <a:t>Objections?</a:t>
            </a:r>
          </a:p>
          <a:p>
            <a:pPr lvl="1">
              <a:spcAft>
                <a:spcPts val="600"/>
              </a:spcAft>
            </a:pPr>
            <a:r>
              <a:rPr lang="en-NZ" sz="2400" dirty="0" smtClean="0"/>
              <a:t>Fixed width layout</a:t>
            </a:r>
          </a:p>
          <a:p>
            <a:pPr lvl="2">
              <a:spcAft>
                <a:spcPts val="600"/>
              </a:spcAft>
            </a:pPr>
            <a:r>
              <a:rPr lang="en-NZ" sz="2200" dirty="0"/>
              <a:t>which means it doesn’t work at tablets/phones etc. A system using percentages rather than pixels would resize gracefully. This won’t</a:t>
            </a:r>
          </a:p>
          <a:p>
            <a:pPr lvl="1">
              <a:spcAft>
                <a:spcPts val="600"/>
              </a:spcAft>
            </a:pPr>
            <a:endParaRPr lang="en-NZ" sz="2400" dirty="0" smtClean="0"/>
          </a:p>
          <a:p>
            <a:pPr lvl="1">
              <a:spcAft>
                <a:spcPts val="600"/>
              </a:spcAft>
            </a:pPr>
            <a:r>
              <a:rPr lang="en-NZ" sz="2400" dirty="0" smtClean="0"/>
              <a:t>Not semantic</a:t>
            </a:r>
          </a:p>
          <a:p>
            <a:pPr lvl="2">
              <a:spcAft>
                <a:spcPts val="600"/>
              </a:spcAft>
            </a:pPr>
            <a:r>
              <a:rPr lang="en-NZ" sz="2400" dirty="0"/>
              <a:t>Remember the whole point of separating CSS and HTML was to get format out of the HTML and have all the elements in the HTML be </a:t>
            </a:r>
            <a:r>
              <a:rPr lang="en-NZ" sz="2400" b="1" i="1" dirty="0"/>
              <a:t>meaningful</a:t>
            </a:r>
            <a:r>
              <a:rPr lang="en-NZ" sz="2400" dirty="0"/>
              <a:t>. It’s pretty hard to argue that “grid_6” is in any way meaningful. So it’s no use to SEO, text readers, other bots, etc</a:t>
            </a:r>
            <a:r>
              <a:rPr lang="en-NZ" sz="2400" dirty="0" smtClean="0"/>
              <a:t>.</a:t>
            </a:r>
          </a:p>
          <a:p>
            <a:pPr lvl="2">
              <a:spcAft>
                <a:spcPts val="600"/>
              </a:spcAft>
            </a:pPr>
            <a:r>
              <a:rPr lang="en-NZ" sz="2400" dirty="0"/>
              <a:t>However, much of this objection can be countered with careful use of additional classes.</a:t>
            </a:r>
            <a:endParaRPr lang="en-US" sz="2400" dirty="0"/>
          </a:p>
          <a:p>
            <a:pPr lvl="2">
              <a:spcAft>
                <a:spcPts val="600"/>
              </a:spcAft>
            </a:pPr>
            <a:endParaRPr lang="en-NZ" sz="2400" dirty="0"/>
          </a:p>
          <a:p>
            <a:pPr lvl="2">
              <a:spcAft>
                <a:spcPts val="600"/>
              </a:spcAft>
            </a:pPr>
            <a:endParaRPr lang="en-US" sz="2200" dirty="0"/>
          </a:p>
        </p:txBody>
      </p:sp>
    </p:spTree>
    <p:extLst>
      <p:ext uri="{BB962C8B-B14F-4D97-AF65-F5344CB8AC3E}">
        <p14:creationId xmlns:p14="http://schemas.microsoft.com/office/powerpoint/2010/main" val="25433675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3200" dirty="0" smtClean="0"/>
              <a:t>A word about content delivery networks (CDNs)</a:t>
            </a:r>
            <a:endParaRPr lang="en-US" sz="3200" dirty="0"/>
          </a:p>
        </p:txBody>
      </p:sp>
      <p:sp>
        <p:nvSpPr>
          <p:cNvPr id="3" name="Content Placeholder 2"/>
          <p:cNvSpPr>
            <a:spLocks noGrp="1"/>
          </p:cNvSpPr>
          <p:nvPr>
            <p:ph idx="1"/>
          </p:nvPr>
        </p:nvSpPr>
        <p:spPr>
          <a:xfrm>
            <a:off x="457200" y="1600200"/>
            <a:ext cx="5410200" cy="4876800"/>
          </a:xfrm>
        </p:spPr>
        <p:txBody>
          <a:bodyPr>
            <a:normAutofit fontScale="92500" lnSpcReduction="10000"/>
          </a:bodyPr>
          <a:lstStyle/>
          <a:p>
            <a:r>
              <a:rPr lang="en-US" dirty="0"/>
              <a:t>A content delivery network or content distribution network (CDN) is a globally distributed network of proxy servers deployed in multiple data centers. </a:t>
            </a:r>
            <a:endParaRPr lang="en-US" dirty="0" smtClean="0"/>
          </a:p>
          <a:p>
            <a:r>
              <a:rPr lang="en-US" dirty="0" smtClean="0"/>
              <a:t>The </a:t>
            </a:r>
            <a:r>
              <a:rPr lang="en-US" dirty="0"/>
              <a:t>goal of a CDN is to serve content to end-users with high availability and high performance. </a:t>
            </a:r>
            <a:endParaRPr lang="en-US" dirty="0" smtClean="0"/>
          </a:p>
          <a:p>
            <a:r>
              <a:rPr lang="en-US" dirty="0" smtClean="0"/>
              <a:t>CDNs </a:t>
            </a:r>
            <a:r>
              <a:rPr lang="en-US" dirty="0"/>
              <a:t>serve a large fraction of the Internet content today, including web objects (text, graphics and scripts), downloadable objects (media files, software, documents), applications (e-commerce, portals), live streaming media, on-demand streaming media, and social networks.</a:t>
            </a:r>
          </a:p>
        </p:txBody>
      </p:sp>
      <p:pic>
        <p:nvPicPr>
          <p:cNvPr id="1026" name="Picture 2" descr="https://upload.wikimedia.org/wikipedia/commons/thumb/f/f9/NCDN_-_CDN.png/1024px-NCDN_-_CDN.png"/>
          <p:cNvPicPr>
            <a:picLocks noChangeAspect="1" noChangeArrowheads="1"/>
          </p:cNvPicPr>
          <p:nvPr/>
        </p:nvPicPr>
        <p:blipFill rotWithShape="1">
          <a:blip r:embed="rId2">
            <a:extLst>
              <a:ext uri="{28A0092B-C50C-407E-A947-70E740481C1C}">
                <a14:useLocalDpi xmlns:a14="http://schemas.microsoft.com/office/drawing/2010/main" val="0"/>
              </a:ext>
            </a:extLst>
          </a:blip>
          <a:srcRect r="52852"/>
          <a:stretch/>
        </p:blipFill>
        <p:spPr bwMode="auto">
          <a:xfrm>
            <a:off x="5943600" y="2286000"/>
            <a:ext cx="2819400" cy="256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7706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Demo</a:t>
            </a:r>
            <a:endParaRPr lang="en-US" dirty="0"/>
          </a:p>
        </p:txBody>
      </p:sp>
      <p:pic>
        <p:nvPicPr>
          <p:cNvPr id="3" name="Picture 2"/>
          <p:cNvPicPr>
            <a:picLocks noChangeAspect="1"/>
          </p:cNvPicPr>
          <p:nvPr/>
        </p:nvPicPr>
        <p:blipFill rotWithShape="1">
          <a:blip r:embed="rId2"/>
          <a:srcRect t="4531" b="971"/>
          <a:stretch/>
        </p:blipFill>
        <p:spPr>
          <a:xfrm>
            <a:off x="2743200" y="762000"/>
            <a:ext cx="4432151" cy="5562600"/>
          </a:xfrm>
          <a:prstGeom prst="rect">
            <a:avLst/>
          </a:prstGeom>
        </p:spPr>
      </p:pic>
    </p:spTree>
    <p:extLst>
      <p:ext uri="{BB962C8B-B14F-4D97-AF65-F5344CB8AC3E}">
        <p14:creationId xmlns:p14="http://schemas.microsoft.com/office/powerpoint/2010/main" val="13118350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71450" indent="-171450"/>
            <a:r>
              <a:rPr lang="en-NZ" dirty="0" smtClean="0"/>
              <a:t>When creating a website, should you:</a:t>
            </a:r>
          </a:p>
          <a:p>
            <a:pPr marL="445770" lvl="1" indent="-171450"/>
            <a:r>
              <a:rPr lang="en-NZ" dirty="0" smtClean="0"/>
              <a:t>Optimize for the desktop user</a:t>
            </a:r>
          </a:p>
          <a:p>
            <a:pPr marL="445770" lvl="1" indent="-171450"/>
            <a:r>
              <a:rPr lang="en-NZ" dirty="0" smtClean="0"/>
              <a:t>Optimize for the mobile user</a:t>
            </a:r>
          </a:p>
          <a:p>
            <a:pPr marL="445770" lvl="1" indent="-171450"/>
            <a:r>
              <a:rPr lang="en-NZ" dirty="0" smtClean="0"/>
              <a:t>Find a compromise between both</a:t>
            </a:r>
          </a:p>
          <a:p>
            <a:pPr marL="171450" indent="-171450"/>
            <a:endParaRPr lang="en-NZ" dirty="0"/>
          </a:p>
          <a:p>
            <a:pPr marL="171450" indent="-171450"/>
            <a:endParaRPr lang="en-NZ" dirty="0"/>
          </a:p>
          <a:p>
            <a:endParaRPr lang="en-US" dirty="0"/>
          </a:p>
        </p:txBody>
      </p:sp>
    </p:spTree>
    <p:extLst>
      <p:ext uri="{BB962C8B-B14F-4D97-AF65-F5344CB8AC3E}">
        <p14:creationId xmlns:p14="http://schemas.microsoft.com/office/powerpoint/2010/main" val="750467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2 alternatives</a:t>
            </a:r>
            <a:endParaRPr lang="en-NZ"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03980946"/>
              </p:ext>
            </p:extLst>
          </p:nvPr>
        </p:nvGraphicFramePr>
        <p:xfrm>
          <a:off x="228600" y="1600200"/>
          <a:ext cx="8762999" cy="4887931"/>
        </p:xfrm>
        <a:graphic>
          <a:graphicData uri="http://schemas.openxmlformats.org/drawingml/2006/table">
            <a:tbl>
              <a:tblPr firstRow="1" bandRow="1">
                <a:tableStyleId>{5C22544A-7EE6-4342-B048-85BDC9FD1C3A}</a:tableStyleId>
              </a:tblPr>
              <a:tblGrid>
                <a:gridCol w="4498861">
                  <a:extLst>
                    <a:ext uri="{9D8B030D-6E8A-4147-A177-3AD203B41FA5}">
                      <a16:colId xmlns:a16="http://schemas.microsoft.com/office/drawing/2014/main" val="20000"/>
                    </a:ext>
                  </a:extLst>
                </a:gridCol>
                <a:gridCol w="4264138">
                  <a:extLst>
                    <a:ext uri="{9D8B030D-6E8A-4147-A177-3AD203B41FA5}">
                      <a16:colId xmlns:a16="http://schemas.microsoft.com/office/drawing/2014/main" val="20001"/>
                    </a:ext>
                  </a:extLst>
                </a:gridCol>
              </a:tblGrid>
              <a:tr h="659429">
                <a:tc>
                  <a:txBody>
                    <a:bodyPr/>
                    <a:lstStyle/>
                    <a:p>
                      <a:pPr algn="ctr"/>
                      <a:r>
                        <a:rPr lang="en-NZ" sz="2400" dirty="0" smtClean="0"/>
                        <a:t>Separate Sites</a:t>
                      </a:r>
                      <a:endParaRPr lang="en-NZ" sz="2400" dirty="0"/>
                    </a:p>
                  </a:txBody>
                  <a:tcPr/>
                </a:tc>
                <a:tc>
                  <a:txBody>
                    <a:bodyPr/>
                    <a:lstStyle/>
                    <a:p>
                      <a:pPr algn="ctr"/>
                      <a:r>
                        <a:rPr lang="en-NZ" sz="2400" dirty="0" smtClean="0"/>
                        <a:t>One site</a:t>
                      </a:r>
                    </a:p>
                    <a:p>
                      <a:pPr algn="ctr"/>
                      <a:r>
                        <a:rPr lang="en-NZ" sz="2400" dirty="0" smtClean="0"/>
                        <a:t>(Responsive Design)</a:t>
                      </a:r>
                      <a:endParaRPr lang="en-NZ" sz="2400" dirty="0"/>
                    </a:p>
                  </a:txBody>
                  <a:tcPr/>
                </a:tc>
                <a:extLst>
                  <a:ext uri="{0D108BD9-81ED-4DB2-BD59-A6C34878D82A}">
                    <a16:rowId xmlns:a16="http://schemas.microsoft.com/office/drawing/2014/main" val="10000"/>
                  </a:ext>
                </a:extLst>
              </a:tr>
              <a:tr h="4064971">
                <a:tc>
                  <a:txBody>
                    <a:bodyPr/>
                    <a:lstStyle/>
                    <a:p>
                      <a:pPr marL="285750" indent="-285750">
                        <a:spcBef>
                          <a:spcPts val="600"/>
                        </a:spcBef>
                        <a:spcAft>
                          <a:spcPts val="600"/>
                        </a:spcAft>
                        <a:buFont typeface="Arial" pitchFamily="34" charset="0"/>
                        <a:buChar char="•"/>
                      </a:pPr>
                      <a:r>
                        <a:rPr lang="en-NZ" sz="2400" dirty="0" smtClean="0"/>
                        <a:t>Fine tuned for performance</a:t>
                      </a:r>
                    </a:p>
                    <a:p>
                      <a:pPr marL="285750" indent="-285750">
                        <a:spcBef>
                          <a:spcPts val="600"/>
                        </a:spcBef>
                        <a:spcAft>
                          <a:spcPts val="600"/>
                        </a:spcAft>
                        <a:buFont typeface="Arial" pitchFamily="34" charset="0"/>
                        <a:buChar char="•"/>
                      </a:pPr>
                      <a:r>
                        <a:rPr lang="en-NZ" sz="2400" dirty="0" smtClean="0"/>
                        <a:t>Fine tuned for use cases</a:t>
                      </a:r>
                    </a:p>
                    <a:p>
                      <a:pPr marL="285750" marR="0" indent="-285750" algn="l" defTabSz="914400" rtl="0" eaLnBrk="1" fontAlgn="auto" latinLnBrk="0" hangingPunct="1">
                        <a:lnSpc>
                          <a:spcPct val="100000"/>
                        </a:lnSpc>
                        <a:spcBef>
                          <a:spcPts val="600"/>
                        </a:spcBef>
                        <a:spcAft>
                          <a:spcPts val="600"/>
                        </a:spcAft>
                        <a:buClrTx/>
                        <a:buSzTx/>
                        <a:buFont typeface="Arial" pitchFamily="34" charset="0"/>
                        <a:buChar char="•"/>
                        <a:tabLst/>
                        <a:defRPr/>
                      </a:pPr>
                      <a:r>
                        <a:rPr lang="en-NZ" sz="2400" dirty="0" smtClean="0"/>
                        <a:t>Optimized for mobile extended capabilities like geolocation</a:t>
                      </a:r>
                    </a:p>
                  </a:txBody>
                  <a:tcPr/>
                </a:tc>
                <a:tc>
                  <a:txBody>
                    <a:bodyPr/>
                    <a:lstStyle/>
                    <a:p>
                      <a:pPr marL="285750" indent="-285750">
                        <a:spcBef>
                          <a:spcPts val="600"/>
                        </a:spcBef>
                        <a:spcAft>
                          <a:spcPts val="600"/>
                        </a:spcAft>
                        <a:buFont typeface="Arial" pitchFamily="34" charset="0"/>
                        <a:buChar char="•"/>
                      </a:pPr>
                      <a:r>
                        <a:rPr lang="en-NZ" sz="2400" dirty="0" smtClean="0"/>
                        <a:t>Equal</a:t>
                      </a:r>
                      <a:r>
                        <a:rPr lang="en-NZ" sz="2400" baseline="0" dirty="0" smtClean="0"/>
                        <a:t> content access for all</a:t>
                      </a:r>
                    </a:p>
                    <a:p>
                      <a:pPr marL="285750" indent="-285750">
                        <a:spcBef>
                          <a:spcPts val="600"/>
                        </a:spcBef>
                        <a:spcAft>
                          <a:spcPts val="600"/>
                        </a:spcAft>
                        <a:buFont typeface="Arial" pitchFamily="34" charset="0"/>
                        <a:buChar char="•"/>
                      </a:pPr>
                      <a:r>
                        <a:rPr lang="en-NZ" sz="2400" baseline="0" dirty="0" smtClean="0"/>
                        <a:t>Reduced maintenance burden</a:t>
                      </a:r>
                    </a:p>
                    <a:p>
                      <a:pPr marL="285750" indent="-285750">
                        <a:spcBef>
                          <a:spcPts val="600"/>
                        </a:spcBef>
                        <a:spcAft>
                          <a:spcPts val="600"/>
                        </a:spcAft>
                        <a:buFont typeface="Arial" pitchFamily="34" charset="0"/>
                        <a:buChar char="•"/>
                      </a:pPr>
                      <a:r>
                        <a:rPr lang="en-NZ" sz="2400" baseline="0" dirty="0" smtClean="0"/>
                        <a:t>When done well, forces lean content design</a:t>
                      </a:r>
                      <a:endParaRPr lang="en-NZ" sz="2400"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848034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smtClean="0"/>
              <a:t>Separate </a:t>
            </a:r>
            <a:r>
              <a:rPr lang="en-NZ" dirty="0"/>
              <a:t>Mobile Sites</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599" y="2133600"/>
            <a:ext cx="5885511" cy="320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85800" y="5972735"/>
            <a:ext cx="4724400" cy="646331"/>
          </a:xfrm>
          <a:prstGeom prst="rect">
            <a:avLst/>
          </a:prstGeom>
          <a:noFill/>
        </p:spPr>
        <p:txBody>
          <a:bodyPr wrap="square" rtlCol="0">
            <a:spAutoFit/>
          </a:bodyPr>
          <a:lstStyle/>
          <a:p>
            <a:r>
              <a:rPr lang="en-NZ" dirty="0"/>
              <a:t>Newser.com, on a desktop browser</a:t>
            </a:r>
          </a:p>
          <a:p>
            <a:endParaRPr lang="en-US" dirty="0"/>
          </a:p>
        </p:txBody>
      </p:sp>
      <p:pic>
        <p:nvPicPr>
          <p:cNvPr id="5"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6477000" y="2092159"/>
            <a:ext cx="2133600" cy="3200400"/>
          </a:xfrm>
          <a:ln w="3175">
            <a:solidFill>
              <a:schemeClr val="tx1"/>
            </a:solidFill>
          </a:ln>
        </p:spPr>
      </p:pic>
      <p:sp>
        <p:nvSpPr>
          <p:cNvPr id="6" name="TextBox 5"/>
          <p:cNvSpPr txBox="1"/>
          <p:nvPr/>
        </p:nvSpPr>
        <p:spPr>
          <a:xfrm>
            <a:off x="5434940" y="5557236"/>
            <a:ext cx="3619500" cy="1477328"/>
          </a:xfrm>
          <a:prstGeom prst="rect">
            <a:avLst/>
          </a:prstGeom>
          <a:noFill/>
        </p:spPr>
        <p:txBody>
          <a:bodyPr wrap="square" rtlCol="0">
            <a:spAutoFit/>
          </a:bodyPr>
          <a:lstStyle/>
          <a:p>
            <a:pPr marL="171450" indent="-171450">
              <a:buFont typeface="Arial" pitchFamily="34" charset="0"/>
              <a:buChar char="•"/>
            </a:pPr>
            <a:r>
              <a:rPr lang="en-NZ" dirty="0"/>
              <a:t>Newser.com, given as the URL to Safari on an iPhone, automatically redirects to m.newser.com</a:t>
            </a:r>
          </a:p>
          <a:p>
            <a:endParaRPr lang="en-US" dirty="0"/>
          </a:p>
        </p:txBody>
      </p:sp>
      <p:cxnSp>
        <p:nvCxnSpPr>
          <p:cNvPr id="7" name="Straight Arrow Connector 6"/>
          <p:cNvCxnSpPr/>
          <p:nvPr/>
        </p:nvCxnSpPr>
        <p:spPr>
          <a:xfrm>
            <a:off x="6553200" y="1714500"/>
            <a:ext cx="0" cy="7239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79474" y="1064326"/>
            <a:ext cx="1981200" cy="646331"/>
          </a:xfrm>
          <a:prstGeom prst="rect">
            <a:avLst/>
          </a:prstGeom>
          <a:noFill/>
        </p:spPr>
        <p:txBody>
          <a:bodyPr wrap="square" rtlCol="0">
            <a:spAutoFit/>
          </a:bodyPr>
          <a:lstStyle/>
          <a:p>
            <a:r>
              <a:rPr lang="en-NZ" dirty="0" smtClean="0">
                <a:solidFill>
                  <a:srgbClr val="FF0000"/>
                </a:solidFill>
              </a:rPr>
              <a:t>Notice the different URL</a:t>
            </a:r>
            <a:endParaRPr lang="en-US" dirty="0">
              <a:solidFill>
                <a:srgbClr val="FF0000"/>
              </a:solidFill>
            </a:endParaRPr>
          </a:p>
        </p:txBody>
      </p:sp>
    </p:spTree>
    <p:extLst>
      <p:ext uri="{BB962C8B-B14F-4D97-AF65-F5344CB8AC3E}">
        <p14:creationId xmlns:p14="http://schemas.microsoft.com/office/powerpoint/2010/main" val="211300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transforms</a:t>
            </a:r>
          </a:p>
        </p:txBody>
      </p:sp>
      <p:sp>
        <p:nvSpPr>
          <p:cNvPr id="3" name="Content Placeholder 2"/>
          <p:cNvSpPr>
            <a:spLocks noGrp="1"/>
          </p:cNvSpPr>
          <p:nvPr>
            <p:ph idx="1"/>
          </p:nvPr>
        </p:nvSpPr>
        <p:spPr/>
        <p:txBody>
          <a:bodyPr/>
          <a:lstStyle/>
          <a:p>
            <a:r>
              <a:rPr lang="en-US" dirty="0" smtClean="0"/>
              <a:t>Transformations make </a:t>
            </a:r>
            <a:r>
              <a:rPr lang="en-US" dirty="0"/>
              <a:t>an element change from one state to another. With the CSS transform property you </a:t>
            </a:r>
            <a:r>
              <a:rPr lang="en-US" dirty="0" smtClean="0"/>
              <a:t>can apply the following transformation to any HTML element</a:t>
            </a:r>
          </a:p>
          <a:p>
            <a:pPr lvl="1"/>
            <a:r>
              <a:rPr lang="en-US" dirty="0" smtClean="0"/>
              <a:t>Rotate</a:t>
            </a:r>
          </a:p>
          <a:p>
            <a:pPr lvl="1"/>
            <a:r>
              <a:rPr lang="en-US" dirty="0" smtClean="0"/>
              <a:t>Move</a:t>
            </a:r>
          </a:p>
          <a:p>
            <a:pPr lvl="1"/>
            <a:r>
              <a:rPr lang="en-US" dirty="0" smtClean="0"/>
              <a:t>Skew</a:t>
            </a:r>
          </a:p>
          <a:p>
            <a:pPr lvl="1"/>
            <a:r>
              <a:rPr lang="en-US" dirty="0" smtClean="0"/>
              <a:t>Scale</a:t>
            </a:r>
          </a:p>
          <a:p>
            <a:pPr lvl="1"/>
            <a:r>
              <a:rPr lang="en-NZ" dirty="0" smtClean="0"/>
              <a:t>And many others</a:t>
            </a:r>
            <a:endParaRPr lang="en-US" dirty="0" smtClean="0"/>
          </a:p>
          <a:p>
            <a:r>
              <a:rPr lang="en-US" dirty="0" smtClean="0"/>
              <a:t>Transforms are usually </a:t>
            </a:r>
            <a:r>
              <a:rPr lang="en-US" dirty="0"/>
              <a:t>triggered when an element changes states, such as on mouse-hover or mouse-click. </a:t>
            </a:r>
          </a:p>
        </p:txBody>
      </p:sp>
    </p:spTree>
    <p:extLst>
      <p:ext uri="{BB962C8B-B14F-4D97-AF65-F5344CB8AC3E}">
        <p14:creationId xmlns:p14="http://schemas.microsoft.com/office/powerpoint/2010/main" val="13227220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smtClean="0"/>
              <a:t>Implementation: Separate Mobile Sites</a:t>
            </a:r>
            <a:endParaRPr lang="en-NZ" dirty="0"/>
          </a:p>
        </p:txBody>
      </p:sp>
      <p:sp>
        <p:nvSpPr>
          <p:cNvPr id="3" name="Content Placeholder 2"/>
          <p:cNvSpPr>
            <a:spLocks noGrp="1"/>
          </p:cNvSpPr>
          <p:nvPr>
            <p:ph idx="1"/>
          </p:nvPr>
        </p:nvSpPr>
        <p:spPr>
          <a:xfrm>
            <a:off x="457200" y="1447800"/>
            <a:ext cx="8229600" cy="5181600"/>
          </a:xfrm>
        </p:spPr>
        <p:txBody>
          <a:bodyPr>
            <a:normAutofit fontScale="92500" lnSpcReduction="20000"/>
          </a:bodyPr>
          <a:lstStyle/>
          <a:p>
            <a:r>
              <a:rPr lang="en-NZ" dirty="0"/>
              <a:t>The process goes like this….</a:t>
            </a:r>
          </a:p>
          <a:p>
            <a:r>
              <a:rPr lang="en-NZ" dirty="0" smtClean="0"/>
              <a:t>Sites are built</a:t>
            </a:r>
          </a:p>
          <a:p>
            <a:r>
              <a:rPr lang="en-NZ" dirty="0" smtClean="0"/>
              <a:t>Server-side device detection</a:t>
            </a:r>
          </a:p>
          <a:p>
            <a:pPr marL="171450" indent="-171450"/>
            <a:r>
              <a:rPr lang="en-NZ" dirty="0" smtClean="0"/>
              <a:t>The </a:t>
            </a:r>
            <a:r>
              <a:rPr lang="en-NZ" dirty="0"/>
              <a:t>server grabs incoming http requests and figures out who they come </a:t>
            </a:r>
            <a:r>
              <a:rPr lang="en-NZ" dirty="0" smtClean="0"/>
              <a:t>from</a:t>
            </a:r>
          </a:p>
          <a:p>
            <a:pPr marL="171450" indent="-171450"/>
            <a:r>
              <a:rPr lang="en-NZ" dirty="0"/>
              <a:t>Web browsers send a </a:t>
            </a:r>
            <a:r>
              <a:rPr lang="en-NZ" b="1" dirty="0"/>
              <a:t>User-Agent header </a:t>
            </a:r>
            <a:r>
              <a:rPr lang="en-NZ" dirty="0"/>
              <a:t>as part of the </a:t>
            </a:r>
            <a:r>
              <a:rPr lang="en-NZ" b="1" dirty="0"/>
              <a:t>HTTP request </a:t>
            </a:r>
            <a:r>
              <a:rPr lang="en-NZ" dirty="0"/>
              <a:t>whenever the browser sends a request for a web page or resource</a:t>
            </a:r>
          </a:p>
          <a:p>
            <a:pPr marL="171450" indent="-171450"/>
            <a:r>
              <a:rPr lang="en-NZ" dirty="0"/>
              <a:t>The User-Agent header contains information about the browser, including kind, version, and so forth</a:t>
            </a:r>
          </a:p>
          <a:p>
            <a:pPr marL="445770" lvl="1" indent="-171450"/>
            <a:r>
              <a:rPr lang="en-NZ" dirty="0"/>
              <a:t>Hard to understand? Yes.</a:t>
            </a:r>
          </a:p>
          <a:p>
            <a:pPr marL="445770" lvl="1" indent="-171450"/>
            <a:r>
              <a:rPr lang="en-NZ" dirty="0"/>
              <a:t>Reliable syntax? No</a:t>
            </a:r>
            <a:r>
              <a:rPr lang="en-NZ" dirty="0" smtClean="0"/>
              <a:t>.</a:t>
            </a:r>
          </a:p>
          <a:p>
            <a:pPr marL="171450" indent="-171450"/>
            <a:r>
              <a:rPr lang="en-NZ" dirty="0"/>
              <a:t>Different formats used by all of the 1000s of device x OS x browser combinations in the world? Yes.</a:t>
            </a:r>
          </a:p>
          <a:p>
            <a:pPr marL="171450" indent="-171450"/>
            <a:r>
              <a:rPr lang="en-NZ" dirty="0" smtClean="0"/>
              <a:t>Server </a:t>
            </a:r>
            <a:r>
              <a:rPr lang="en-NZ" dirty="0" smtClean="0">
                <a:solidFill>
                  <a:srgbClr val="FF0000"/>
                </a:solidFill>
              </a:rPr>
              <a:t>tries </a:t>
            </a:r>
            <a:r>
              <a:rPr lang="en-NZ" dirty="0" smtClean="0"/>
              <a:t>to deliver </a:t>
            </a:r>
            <a:r>
              <a:rPr lang="en-NZ" dirty="0"/>
              <a:t>appropriate page</a:t>
            </a:r>
          </a:p>
          <a:p>
            <a:pPr marL="171450" indent="-171450"/>
            <a:r>
              <a:rPr lang="en-NZ" dirty="0" smtClean="0"/>
              <a:t>You </a:t>
            </a:r>
            <a:r>
              <a:rPr lang="en-NZ" dirty="0"/>
              <a:t>get either the regular page or the mobile page.</a:t>
            </a:r>
          </a:p>
          <a:p>
            <a:endParaRPr lang="en-NZ"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508" t="12586" b="56718"/>
          <a:stretch/>
        </p:blipFill>
        <p:spPr bwMode="auto">
          <a:xfrm>
            <a:off x="5961412" y="914400"/>
            <a:ext cx="3030187" cy="1520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4929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Server Side Device Detection</a:t>
            </a:r>
            <a:endParaRPr lang="en-NZ" dirty="0"/>
          </a:p>
        </p:txBody>
      </p:sp>
      <p:sp>
        <p:nvSpPr>
          <p:cNvPr id="3" name="Content Placeholder 2"/>
          <p:cNvSpPr>
            <a:spLocks noGrp="1"/>
          </p:cNvSpPr>
          <p:nvPr>
            <p:ph idx="1"/>
          </p:nvPr>
        </p:nvSpPr>
        <p:spPr/>
        <p:txBody>
          <a:bodyPr/>
          <a:lstStyle/>
          <a:p>
            <a:r>
              <a:rPr lang="en-NZ" smtClean="0"/>
              <a:t>User-Agent Header Sniffing</a:t>
            </a:r>
            <a:endParaRPr lang="en-NZ" dirty="0" smtClean="0"/>
          </a:p>
          <a:p>
            <a:endParaRPr lang="en-NZ" dirty="0"/>
          </a:p>
          <a:p>
            <a:endParaRPr lang="en-NZ"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029" y="2286000"/>
            <a:ext cx="8715371" cy="597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029" y="3276600"/>
            <a:ext cx="8715371" cy="52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028" y="4136312"/>
            <a:ext cx="8715371" cy="57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0029" y="5020412"/>
            <a:ext cx="8686792" cy="54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7" cstate="print"/>
          <a:srcRect/>
          <a:stretch>
            <a:fillRect/>
          </a:stretch>
        </p:blipFill>
        <p:spPr bwMode="auto">
          <a:xfrm>
            <a:off x="228600" y="6019800"/>
            <a:ext cx="8541834" cy="457200"/>
          </a:xfrm>
          <a:prstGeom prst="rect">
            <a:avLst/>
          </a:prstGeom>
          <a:noFill/>
          <a:ln w="9525">
            <a:solidFill>
              <a:schemeClr val="accent1"/>
            </a:solidFill>
            <a:miter lim="800000"/>
            <a:headEnd/>
            <a:tailEnd/>
          </a:ln>
        </p:spPr>
      </p:pic>
    </p:spTree>
    <p:extLst>
      <p:ext uri="{BB962C8B-B14F-4D97-AF65-F5344CB8AC3E}">
        <p14:creationId xmlns:p14="http://schemas.microsoft.com/office/powerpoint/2010/main" val="26739976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Responsive Web Design</a:t>
            </a:r>
            <a:endParaRPr lang="en-US" dirty="0"/>
          </a:p>
        </p:txBody>
      </p:sp>
      <p:sp>
        <p:nvSpPr>
          <p:cNvPr id="4" name="Rectangle 3"/>
          <p:cNvSpPr/>
          <p:nvPr/>
        </p:nvSpPr>
        <p:spPr>
          <a:xfrm>
            <a:off x="762000" y="1600200"/>
            <a:ext cx="7620000" cy="1477328"/>
          </a:xfrm>
          <a:prstGeom prst="rect">
            <a:avLst/>
          </a:prstGeom>
        </p:spPr>
        <p:txBody>
          <a:bodyPr wrap="square">
            <a:spAutoFit/>
          </a:bodyPr>
          <a:lstStyle/>
          <a:p>
            <a:r>
              <a:rPr lang="en-US" b="1" dirty="0"/>
              <a:t>Responsive web design </a:t>
            </a:r>
            <a:r>
              <a:rPr lang="en-US" dirty="0"/>
              <a:t>(RWD) is an approach to web design aimed at crafting sites to provide an optimal viewing and interaction experience—easy reading and navigation with a minimum of resizing, panning, and scrolling—across a wide range of devices (from desktop computer monitors to mobile phones).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084" y="3200400"/>
            <a:ext cx="7334250"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66616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Responsive Web Design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41" y="1447800"/>
            <a:ext cx="9127359"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81765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Responsive Web Design</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0"/>
            <a:ext cx="9144000" cy="5267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32284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Responsive Web Design</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7800"/>
            <a:ext cx="9108831" cy="5211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867400" y="6534834"/>
            <a:ext cx="3505200" cy="646331"/>
          </a:xfrm>
          <a:prstGeom prst="rect">
            <a:avLst/>
          </a:prstGeom>
          <a:noFill/>
        </p:spPr>
        <p:txBody>
          <a:bodyPr wrap="square" rtlCol="0">
            <a:spAutoFit/>
          </a:bodyPr>
          <a:lstStyle/>
          <a:p>
            <a:r>
              <a:rPr lang="en-US" dirty="0">
                <a:hlinkClick r:id="rId4"/>
              </a:rPr>
              <a:t>http://www.anderssonwise.com/</a:t>
            </a:r>
            <a:endParaRPr lang="en-US" dirty="0"/>
          </a:p>
          <a:p>
            <a:endParaRPr lang="en-US" dirty="0"/>
          </a:p>
        </p:txBody>
      </p:sp>
    </p:spTree>
    <p:extLst>
      <p:ext uri="{BB962C8B-B14F-4D97-AF65-F5344CB8AC3E}">
        <p14:creationId xmlns:p14="http://schemas.microsoft.com/office/powerpoint/2010/main" val="17751566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Note about responsive web design</a:t>
            </a:r>
            <a:endParaRPr lang="en-US" dirty="0"/>
          </a:p>
        </p:txBody>
      </p:sp>
      <p:sp>
        <p:nvSpPr>
          <p:cNvPr id="3" name="Content Placeholder 2"/>
          <p:cNvSpPr>
            <a:spLocks noGrp="1"/>
          </p:cNvSpPr>
          <p:nvPr>
            <p:ph idx="1"/>
          </p:nvPr>
        </p:nvSpPr>
        <p:spPr/>
        <p:txBody>
          <a:bodyPr>
            <a:normAutofit/>
          </a:bodyPr>
          <a:lstStyle/>
          <a:p>
            <a:pPr marL="171450" indent="-171450"/>
            <a:r>
              <a:rPr lang="en-NZ" dirty="0"/>
              <a:t>Note: A responsive site changes its layout as the size of the browser window changes (it can change based on other properties as well, but in practice, it is the size – particularly the width – of the browser window that is the critical property</a:t>
            </a:r>
            <a:r>
              <a:rPr lang="en-NZ" dirty="0" smtClean="0"/>
              <a:t>)</a:t>
            </a:r>
          </a:p>
          <a:p>
            <a:pPr marL="171450" indent="-171450"/>
            <a:endParaRPr lang="en-NZ" dirty="0"/>
          </a:p>
          <a:p>
            <a:pPr marL="171450" indent="-171450"/>
            <a:r>
              <a:rPr lang="en-NZ" dirty="0"/>
              <a:t>To test how your site really works on mobile, you should look at it on mobile. But during development, you can see the effects simply be resizing the </a:t>
            </a:r>
            <a:r>
              <a:rPr lang="en-NZ" dirty="0" smtClean="0"/>
              <a:t>browser</a:t>
            </a:r>
            <a:endParaRPr lang="en-NZ" dirty="0"/>
          </a:p>
          <a:p>
            <a:pPr marL="171450" indent="-171450"/>
            <a:endParaRPr lang="en-NZ" dirty="0"/>
          </a:p>
          <a:p>
            <a:pPr marL="171450" indent="-171450"/>
            <a:r>
              <a:rPr lang="en-NZ" dirty="0"/>
              <a:t>However, you need to be a little careful about putting too much faith in this </a:t>
            </a:r>
            <a:r>
              <a:rPr lang="en-NZ" dirty="0" smtClean="0"/>
              <a:t>method</a:t>
            </a:r>
            <a:endParaRPr lang="en-NZ" dirty="0"/>
          </a:p>
        </p:txBody>
      </p:sp>
    </p:spTree>
    <p:extLst>
      <p:ext uri="{BB962C8B-B14F-4D97-AF65-F5344CB8AC3E}">
        <p14:creationId xmlns:p14="http://schemas.microsoft.com/office/powerpoint/2010/main" val="17360380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Implementation: RWD</a:t>
            </a:r>
            <a:endParaRPr lang="en-NZ" dirty="0"/>
          </a:p>
        </p:txBody>
      </p:sp>
      <p:sp>
        <p:nvSpPr>
          <p:cNvPr id="3" name="Content Placeholder 2"/>
          <p:cNvSpPr>
            <a:spLocks noGrp="1"/>
          </p:cNvSpPr>
          <p:nvPr>
            <p:ph idx="1"/>
          </p:nvPr>
        </p:nvSpPr>
        <p:spPr/>
        <p:txBody>
          <a:bodyPr>
            <a:normAutofit/>
          </a:bodyPr>
          <a:lstStyle/>
          <a:p>
            <a:r>
              <a:rPr lang="en-NZ" sz="3600" dirty="0" smtClean="0"/>
              <a:t>Three core techniques:</a:t>
            </a:r>
          </a:p>
          <a:p>
            <a:pPr marL="731520" lvl="1" indent="-457200">
              <a:buFont typeface="+mj-lt"/>
              <a:buAutoNum type="arabicPeriod"/>
            </a:pPr>
            <a:r>
              <a:rPr lang="en-NZ" sz="3200" dirty="0" smtClean="0"/>
              <a:t>Media queries</a:t>
            </a:r>
          </a:p>
          <a:p>
            <a:pPr marL="731520" lvl="1" indent="-457200">
              <a:buFont typeface="+mj-lt"/>
              <a:buAutoNum type="arabicPeriod"/>
            </a:pPr>
            <a:r>
              <a:rPr lang="en-NZ" sz="3200" dirty="0" smtClean="0"/>
              <a:t>Fluid grids </a:t>
            </a:r>
          </a:p>
          <a:p>
            <a:pPr marL="731520" lvl="1" indent="-457200">
              <a:buFont typeface="+mj-lt"/>
              <a:buAutoNum type="arabicPeriod"/>
            </a:pPr>
            <a:r>
              <a:rPr lang="en-NZ" sz="3200" dirty="0" smtClean="0"/>
              <a:t>Fluid media</a:t>
            </a:r>
          </a:p>
          <a:p>
            <a:pPr marL="274320" lvl="1" indent="0">
              <a:buNone/>
            </a:pPr>
            <a:endParaRPr lang="en-NZ" sz="3200" dirty="0"/>
          </a:p>
        </p:txBody>
      </p:sp>
    </p:spTree>
    <p:extLst>
      <p:ext uri="{BB962C8B-B14F-4D97-AF65-F5344CB8AC3E}">
        <p14:creationId xmlns:p14="http://schemas.microsoft.com/office/powerpoint/2010/main" val="27068230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Implementation: RWD</a:t>
            </a:r>
            <a:endParaRPr lang="en-NZ" dirty="0"/>
          </a:p>
        </p:txBody>
      </p:sp>
      <p:sp>
        <p:nvSpPr>
          <p:cNvPr id="3" name="Content Placeholder 2"/>
          <p:cNvSpPr>
            <a:spLocks noGrp="1"/>
          </p:cNvSpPr>
          <p:nvPr>
            <p:ph idx="1"/>
          </p:nvPr>
        </p:nvSpPr>
        <p:spPr>
          <a:xfrm>
            <a:off x="152400" y="1600200"/>
            <a:ext cx="8229600" cy="4876800"/>
          </a:xfrm>
        </p:spPr>
        <p:txBody>
          <a:bodyPr>
            <a:noAutofit/>
          </a:bodyPr>
          <a:lstStyle/>
          <a:p>
            <a:r>
              <a:rPr lang="en-NZ" sz="2800" dirty="0" smtClean="0"/>
              <a:t>Media Queries</a:t>
            </a:r>
          </a:p>
          <a:p>
            <a:endParaRPr lang="en-NZ" sz="2800" dirty="0"/>
          </a:p>
          <a:p>
            <a:r>
              <a:rPr lang="en-NZ" sz="2800" dirty="0" smtClean="0"/>
              <a:t>Allows “conditional CSS”</a:t>
            </a:r>
          </a:p>
          <a:p>
            <a:endParaRPr lang="en-NZ" sz="2800" dirty="0"/>
          </a:p>
          <a:p>
            <a:r>
              <a:rPr lang="en-NZ" sz="2800" dirty="0" smtClean="0"/>
              <a:t>Logically:</a:t>
            </a:r>
          </a:p>
          <a:p>
            <a:endParaRPr lang="en-NZ" sz="2800" dirty="0"/>
          </a:p>
          <a:p>
            <a:pPr marL="274320" lvl="1" indent="0">
              <a:buNone/>
            </a:pPr>
            <a:r>
              <a:rPr lang="en-NZ" sz="2800" dirty="0" smtClean="0"/>
              <a:t>If screen is at least x pixels wide</a:t>
            </a:r>
          </a:p>
          <a:p>
            <a:pPr marL="548640" lvl="2" indent="0">
              <a:buNone/>
            </a:pPr>
            <a:r>
              <a:rPr lang="en-NZ" sz="2400" dirty="0" smtClean="0"/>
              <a:t>Do this CSS</a:t>
            </a:r>
          </a:p>
          <a:p>
            <a:pPr marL="274320" lvl="1" indent="0">
              <a:buNone/>
            </a:pPr>
            <a:r>
              <a:rPr lang="en-NZ" sz="2800" dirty="0" smtClean="0"/>
              <a:t>If screen is less than x pixels wide</a:t>
            </a:r>
          </a:p>
          <a:p>
            <a:pPr marL="548640" lvl="2" indent="0">
              <a:buNone/>
            </a:pPr>
            <a:r>
              <a:rPr lang="en-NZ" sz="2400" dirty="0" smtClean="0"/>
              <a:t>Do this other CSS</a:t>
            </a:r>
          </a:p>
        </p:txBody>
      </p:sp>
    </p:spTree>
    <p:extLst>
      <p:ext uri="{BB962C8B-B14F-4D97-AF65-F5344CB8AC3E}">
        <p14:creationId xmlns:p14="http://schemas.microsoft.com/office/powerpoint/2010/main" val="24648743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Media Queries</a:t>
            </a:r>
            <a:endParaRPr lang="en-NZ" dirty="0"/>
          </a:p>
        </p:txBody>
      </p:sp>
      <p:sp>
        <p:nvSpPr>
          <p:cNvPr id="3" name="Content Placeholder 2"/>
          <p:cNvSpPr>
            <a:spLocks noGrp="1"/>
          </p:cNvSpPr>
          <p:nvPr>
            <p:ph idx="1"/>
          </p:nvPr>
        </p:nvSpPr>
        <p:spPr>
          <a:xfrm>
            <a:off x="152400" y="1600200"/>
            <a:ext cx="8686800" cy="4876800"/>
          </a:xfrm>
        </p:spPr>
        <p:txBody>
          <a:bodyPr>
            <a:normAutofit/>
          </a:bodyPr>
          <a:lstStyle/>
          <a:p>
            <a:pPr lvl="1"/>
            <a:r>
              <a:rPr lang="en-NZ" sz="2800" dirty="0"/>
              <a:t>The CSS is applied only if the media query evaluates to true</a:t>
            </a:r>
          </a:p>
          <a:p>
            <a:pPr marL="274320" lvl="1" indent="0">
              <a:buNone/>
            </a:pPr>
            <a:r>
              <a:rPr lang="en-NZ" sz="2800" dirty="0" smtClean="0"/>
              <a:t>@media </a:t>
            </a:r>
            <a:r>
              <a:rPr lang="en-NZ" sz="2800" i="1" dirty="0" err="1" smtClean="0"/>
              <a:t>mediaType</a:t>
            </a:r>
            <a:r>
              <a:rPr lang="en-NZ" sz="2800" i="1" dirty="0" smtClean="0"/>
              <a:t> </a:t>
            </a:r>
            <a:r>
              <a:rPr lang="en-NZ" sz="2800" dirty="0" smtClean="0"/>
              <a:t>and </a:t>
            </a:r>
            <a:r>
              <a:rPr lang="en-NZ" sz="2800" i="1" dirty="0" err="1" smtClean="0"/>
              <a:t>mediaFeatures</a:t>
            </a:r>
            <a:endParaRPr lang="en-NZ" sz="2800" i="1" dirty="0" smtClean="0"/>
          </a:p>
          <a:p>
            <a:pPr marL="274320" lvl="1" indent="0">
              <a:buNone/>
            </a:pPr>
            <a:r>
              <a:rPr lang="en-NZ" sz="2800" dirty="0" smtClean="0"/>
              <a:t>{</a:t>
            </a:r>
          </a:p>
          <a:p>
            <a:pPr marL="274320" lvl="1" indent="0">
              <a:buNone/>
            </a:pPr>
            <a:r>
              <a:rPr lang="en-NZ" sz="2800" dirty="0"/>
              <a:t>	</a:t>
            </a:r>
            <a:r>
              <a:rPr lang="en-NZ" sz="2800" i="1" dirty="0" smtClean="0"/>
              <a:t>conditional CSS rules</a:t>
            </a:r>
          </a:p>
          <a:p>
            <a:pPr marL="274320" lvl="1" indent="0">
              <a:buNone/>
            </a:pPr>
            <a:r>
              <a:rPr lang="en-NZ" sz="2800" dirty="0" smtClean="0"/>
              <a:t>}</a:t>
            </a:r>
          </a:p>
          <a:p>
            <a:pPr marL="171450" indent="-171450"/>
            <a:r>
              <a:rPr lang="en-NZ" dirty="0" err="1"/>
              <a:t>MediaType</a:t>
            </a:r>
            <a:r>
              <a:rPr lang="en-NZ" dirty="0"/>
              <a:t> can be screen, print, braille, </a:t>
            </a:r>
            <a:r>
              <a:rPr lang="en-NZ" dirty="0" err="1"/>
              <a:t>tty</a:t>
            </a:r>
            <a:r>
              <a:rPr lang="en-NZ" dirty="0"/>
              <a:t>, and a number of others, but for our purposes, we are interested </a:t>
            </a:r>
            <a:r>
              <a:rPr lang="en-NZ" dirty="0" smtClean="0"/>
              <a:t>in </a:t>
            </a:r>
            <a:r>
              <a:rPr lang="en-NZ" dirty="0"/>
              <a:t>‘screen’</a:t>
            </a:r>
          </a:p>
          <a:p>
            <a:pPr marL="171450" indent="-171450"/>
            <a:r>
              <a:rPr lang="en-NZ" dirty="0"/>
              <a:t>There are a variety of media features, and an assortment of conditional operators. </a:t>
            </a:r>
          </a:p>
          <a:p>
            <a:pPr marL="274320" lvl="1" indent="0">
              <a:buNone/>
            </a:pPr>
            <a:endParaRPr lang="en-NZ" sz="2800" dirty="0" smtClean="0"/>
          </a:p>
          <a:p>
            <a:pPr marL="274320" lvl="1" indent="0">
              <a:buNone/>
            </a:pPr>
            <a:endParaRPr lang="en-NZ" sz="3200" dirty="0" smtClean="0"/>
          </a:p>
          <a:p>
            <a:pPr marL="274320" lvl="1" indent="0">
              <a:buNone/>
            </a:pPr>
            <a:endParaRPr lang="en-NZ" sz="2400" dirty="0"/>
          </a:p>
        </p:txBody>
      </p:sp>
    </p:spTree>
    <p:extLst>
      <p:ext uri="{BB962C8B-B14F-4D97-AF65-F5344CB8AC3E}">
        <p14:creationId xmlns:p14="http://schemas.microsoft.com/office/powerpoint/2010/main" val="36605576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CSS transitions</a:t>
            </a:r>
          </a:p>
        </p:txBody>
      </p:sp>
      <p:sp>
        <p:nvSpPr>
          <p:cNvPr id="3" name="Content Placeholder 2"/>
          <p:cNvSpPr>
            <a:spLocks noGrp="1"/>
          </p:cNvSpPr>
          <p:nvPr>
            <p:ph idx="1"/>
          </p:nvPr>
        </p:nvSpPr>
        <p:spPr/>
        <p:txBody>
          <a:bodyPr/>
          <a:lstStyle/>
          <a:p>
            <a:r>
              <a:rPr lang="en-US" dirty="0"/>
              <a:t>Transitions are the grease in the wheel of CSS transforms. Without a transition, an element being transformed would change abruptly from one state to another. By applying a transition you can control the change, making it smooth and </a:t>
            </a:r>
            <a:r>
              <a:rPr lang="en-US" dirty="0" smtClean="0"/>
              <a:t>gradual.</a:t>
            </a:r>
            <a:endParaRPr lang="en-US" dirty="0"/>
          </a:p>
        </p:txBody>
      </p:sp>
    </p:spTree>
    <p:extLst>
      <p:ext uri="{BB962C8B-B14F-4D97-AF65-F5344CB8AC3E}">
        <p14:creationId xmlns:p14="http://schemas.microsoft.com/office/powerpoint/2010/main" val="173976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Media Queries</a:t>
            </a:r>
            <a:endParaRPr lang="en-NZ" dirty="0"/>
          </a:p>
        </p:txBody>
      </p:sp>
      <p:sp>
        <p:nvSpPr>
          <p:cNvPr id="3" name="Content Placeholder 2"/>
          <p:cNvSpPr>
            <a:spLocks noGrp="1"/>
          </p:cNvSpPr>
          <p:nvPr>
            <p:ph idx="1"/>
          </p:nvPr>
        </p:nvSpPr>
        <p:spPr>
          <a:xfrm>
            <a:off x="152400" y="1600200"/>
            <a:ext cx="8229600" cy="4876800"/>
          </a:xfrm>
        </p:spPr>
        <p:txBody>
          <a:bodyPr>
            <a:normAutofit/>
          </a:bodyPr>
          <a:lstStyle/>
          <a:p>
            <a:pPr marL="274320" lvl="1" indent="0">
              <a:buNone/>
            </a:pPr>
            <a:r>
              <a:rPr lang="en-NZ" sz="2800" dirty="0" smtClean="0"/>
              <a:t>Syntax</a:t>
            </a:r>
          </a:p>
          <a:p>
            <a:pPr marL="274320" lvl="1" indent="0">
              <a:buNone/>
            </a:pPr>
            <a:endParaRPr lang="en-NZ" sz="2800" dirty="0"/>
          </a:p>
          <a:p>
            <a:pPr marL="274320" lvl="1" indent="0">
              <a:buNone/>
            </a:pPr>
            <a:endParaRPr lang="en-NZ" sz="2400"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0494" b="21599"/>
          <a:stretch/>
        </p:blipFill>
        <p:spPr bwMode="auto">
          <a:xfrm>
            <a:off x="432685" y="2180491"/>
            <a:ext cx="8360414" cy="125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5938" b="12479"/>
          <a:stretch/>
        </p:blipFill>
        <p:spPr bwMode="auto">
          <a:xfrm>
            <a:off x="432685" y="3523957"/>
            <a:ext cx="8735463" cy="1223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32685" y="4876800"/>
            <a:ext cx="8025515" cy="1477328"/>
          </a:xfrm>
          <a:prstGeom prst="rect">
            <a:avLst/>
          </a:prstGeom>
          <a:noFill/>
        </p:spPr>
        <p:txBody>
          <a:bodyPr wrap="square" rtlCol="0">
            <a:spAutoFit/>
          </a:bodyPr>
          <a:lstStyle/>
          <a:p>
            <a:pPr marL="171450" indent="-171450">
              <a:buFont typeface="Arial" pitchFamily="34" charset="0"/>
              <a:buChar char="•"/>
            </a:pPr>
            <a:r>
              <a:rPr lang="en-NZ" dirty="0"/>
              <a:t>Note the syntax: use a ‘:’ not an ‘=‘</a:t>
            </a:r>
          </a:p>
          <a:p>
            <a:pPr marL="171450" indent="-171450">
              <a:buFont typeface="Arial" pitchFamily="34" charset="0"/>
              <a:buChar char="•"/>
            </a:pPr>
            <a:r>
              <a:rPr lang="en-NZ" dirty="0"/>
              <a:t>Min-width = “at least as wide as”</a:t>
            </a:r>
          </a:p>
          <a:p>
            <a:pPr marL="171450" indent="-171450">
              <a:buFont typeface="Arial" pitchFamily="34" charset="0"/>
              <a:buChar char="•"/>
            </a:pPr>
            <a:r>
              <a:rPr lang="en-NZ" dirty="0"/>
              <a:t>Max-width = “no wider than”</a:t>
            </a:r>
          </a:p>
          <a:p>
            <a:pPr marL="171450" indent="-171450">
              <a:buFont typeface="Arial" pitchFamily="34" charset="0"/>
              <a:buChar char="•"/>
            </a:pPr>
            <a:r>
              <a:rPr lang="en-NZ" dirty="0"/>
              <a:t>Note that these are not properties of the device, they are the current width of the browser window</a:t>
            </a:r>
            <a:r>
              <a:rPr lang="en-NZ" dirty="0" smtClean="0"/>
              <a:t>.</a:t>
            </a:r>
            <a:endParaRPr lang="en-NZ" dirty="0"/>
          </a:p>
        </p:txBody>
      </p:sp>
    </p:spTree>
    <p:extLst>
      <p:ext uri="{BB962C8B-B14F-4D97-AF65-F5344CB8AC3E}">
        <p14:creationId xmlns:p14="http://schemas.microsoft.com/office/powerpoint/2010/main" val="7479152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No Media Queries</a:t>
            </a:r>
            <a:endParaRPr lang="en-NZ" dirty="0"/>
          </a:p>
        </p:txBody>
      </p:sp>
      <p:pic>
        <p:nvPicPr>
          <p:cNvPr id="307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 y="1888878"/>
            <a:ext cx="8191500" cy="110832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362" y="4191000"/>
            <a:ext cx="2263976" cy="155421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886200" y="3352800"/>
            <a:ext cx="4953000" cy="2862322"/>
          </a:xfrm>
          <a:prstGeom prst="rect">
            <a:avLst/>
          </a:prstGeom>
          <a:noFill/>
        </p:spPr>
        <p:txBody>
          <a:bodyPr wrap="square" rtlCol="0">
            <a:spAutoFit/>
          </a:bodyPr>
          <a:lstStyle/>
          <a:p>
            <a:pPr marL="171450" indent="-171450">
              <a:buFont typeface="Arial" pitchFamily="34" charset="0"/>
              <a:buChar char="•"/>
            </a:pPr>
            <a:r>
              <a:rPr lang="en-NZ" dirty="0" smtClean="0"/>
              <a:t>Ordinary </a:t>
            </a:r>
            <a:r>
              <a:rPr lang="en-NZ" dirty="0"/>
              <a:t>web page…</a:t>
            </a:r>
          </a:p>
          <a:p>
            <a:pPr marL="171450" indent="-171450">
              <a:buFont typeface="Arial" pitchFamily="34" charset="0"/>
              <a:buChar char="•"/>
            </a:pPr>
            <a:r>
              <a:rPr lang="en-NZ" dirty="0"/>
              <a:t>If we resize the browser to simulate a smaller screen, the page looks like this….</a:t>
            </a:r>
          </a:p>
          <a:p>
            <a:pPr marL="171450" indent="-171450">
              <a:buFont typeface="Arial" pitchFamily="34" charset="0"/>
              <a:buChar char="•"/>
            </a:pPr>
            <a:r>
              <a:rPr lang="en-NZ" dirty="0"/>
              <a:t>Specifically, the text is cut off. The div remains at 960 pixels wide, even though the window is not that wide. It’s not shown in this picture, but you get a horizontal scroll bar at the bottom of the screen, which is hateful.</a:t>
            </a:r>
          </a:p>
          <a:p>
            <a:pPr marL="171450" indent="-171450">
              <a:buFont typeface="Arial" pitchFamily="34" charset="0"/>
              <a:buChar char="•"/>
            </a:pPr>
            <a:r>
              <a:rPr lang="en-NZ" dirty="0"/>
              <a:t>Now try adding a media query to your </a:t>
            </a:r>
            <a:r>
              <a:rPr lang="en-NZ" dirty="0" err="1"/>
              <a:t>css</a:t>
            </a:r>
            <a:r>
              <a:rPr lang="en-NZ" dirty="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399861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Media Queries</a:t>
            </a:r>
            <a:endParaRPr lang="en-NZ" dirty="0"/>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392" y="3810000"/>
            <a:ext cx="2466975" cy="247322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3449" y="609600"/>
            <a:ext cx="3166442" cy="422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774"/>
          <a:stretch/>
        </p:blipFill>
        <p:spPr bwMode="auto">
          <a:xfrm>
            <a:off x="228600" y="1371600"/>
            <a:ext cx="4800600" cy="222849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92765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49" t="500" r="31818" b="8824"/>
          <a:stretch/>
        </p:blipFill>
        <p:spPr bwMode="auto">
          <a:xfrm>
            <a:off x="-106878" y="737605"/>
            <a:ext cx="5510151" cy="3774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433658" y="16823"/>
            <a:ext cx="4130634" cy="990600"/>
          </a:xfrm>
        </p:spPr>
        <p:txBody>
          <a:bodyPr/>
          <a:lstStyle/>
          <a:p>
            <a:r>
              <a:rPr lang="en-NZ" dirty="0" smtClean="0"/>
              <a:t>Vanilla webpage</a:t>
            </a:r>
            <a:endParaRPr lang="en-NZ" dirty="0"/>
          </a:p>
        </p:txBody>
      </p:sp>
      <p:pic>
        <p:nvPicPr>
          <p:cNvPr id="81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4864918"/>
            <a:ext cx="7626350" cy="196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00800" y="228600"/>
            <a:ext cx="250861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17649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When resized:</a:t>
            </a:r>
            <a:endParaRPr lang="en-NZ" dirty="0"/>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676399"/>
            <a:ext cx="3253846" cy="471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00600" y="1828800"/>
            <a:ext cx="3505200" cy="2308324"/>
          </a:xfrm>
          <a:prstGeom prst="rect">
            <a:avLst/>
          </a:prstGeom>
          <a:noFill/>
        </p:spPr>
        <p:txBody>
          <a:bodyPr wrap="square" rtlCol="0">
            <a:spAutoFit/>
          </a:bodyPr>
          <a:lstStyle/>
          <a:p>
            <a:r>
              <a:rPr lang="en-NZ" dirty="0"/>
              <a:t>So how would you fix this for a small screen?</a:t>
            </a:r>
          </a:p>
          <a:p>
            <a:r>
              <a:rPr lang="en-NZ" dirty="0"/>
              <a:t>You need to do two things:</a:t>
            </a:r>
          </a:p>
          <a:p>
            <a:pPr marL="685800" lvl="1" indent="-228600">
              <a:buAutoNum type="arabicParenR"/>
            </a:pPr>
            <a:r>
              <a:rPr lang="en-NZ" dirty="0"/>
              <a:t>Quit having everything be 960</a:t>
            </a:r>
          </a:p>
          <a:p>
            <a:pPr marL="685800" lvl="1" indent="-228600">
              <a:buAutoNum type="arabicParenR"/>
            </a:pPr>
            <a:r>
              <a:rPr lang="en-NZ" dirty="0"/>
              <a:t>Put everything in one column</a:t>
            </a:r>
          </a:p>
          <a:p>
            <a:endParaRPr lang="en-US" dirty="0"/>
          </a:p>
        </p:txBody>
      </p:sp>
    </p:spTree>
    <p:extLst>
      <p:ext uri="{BB962C8B-B14F-4D97-AF65-F5344CB8AC3E}">
        <p14:creationId xmlns:p14="http://schemas.microsoft.com/office/powerpoint/2010/main" val="39155791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Media Queries</a:t>
            </a:r>
            <a:endParaRPr lang="en-NZ" dirty="0"/>
          </a:p>
        </p:txBody>
      </p:sp>
      <p:sp>
        <p:nvSpPr>
          <p:cNvPr id="3" name="Content Placeholder 2"/>
          <p:cNvSpPr>
            <a:spLocks noGrp="1"/>
          </p:cNvSpPr>
          <p:nvPr>
            <p:ph idx="1"/>
          </p:nvPr>
        </p:nvSpPr>
        <p:spPr>
          <a:xfrm>
            <a:off x="4876800" y="304800"/>
            <a:ext cx="4267200" cy="6553200"/>
          </a:xfrm>
        </p:spPr>
        <p:txBody>
          <a:bodyPr>
            <a:normAutofit fontScale="85000" lnSpcReduction="20000"/>
          </a:bodyPr>
          <a:lstStyle/>
          <a:p>
            <a:pPr marL="171450" indent="-171450"/>
            <a:r>
              <a:rPr lang="en-NZ" dirty="0"/>
              <a:t>Here’s the CSS to override the default styles that we want to change.</a:t>
            </a:r>
          </a:p>
          <a:p>
            <a:pPr marL="171450" indent="-171450"/>
            <a:r>
              <a:rPr lang="en-NZ" dirty="0"/>
              <a:t>Different widths and clear the floats</a:t>
            </a:r>
          </a:p>
          <a:p>
            <a:pPr marL="171450" indent="-171450"/>
            <a:r>
              <a:rPr lang="en-NZ" dirty="0"/>
              <a:t>Note that, in addition to clearing the floats and margins we are using width:100%</a:t>
            </a:r>
          </a:p>
          <a:p>
            <a:pPr marL="171450" indent="-171450"/>
            <a:r>
              <a:rPr lang="en-NZ" dirty="0"/>
              <a:t>This is another important piece of RWD we’ll talk more about later.</a:t>
            </a:r>
          </a:p>
          <a:p>
            <a:pPr marL="171450" indent="-171450"/>
            <a:r>
              <a:rPr lang="en-NZ" b="1" dirty="0"/>
              <a:t>The logic is, if you don’t know how big the screen is going to be, don’t give an absolute size.</a:t>
            </a:r>
          </a:p>
          <a:p>
            <a:pPr marL="171450" indent="-171450"/>
            <a:r>
              <a:rPr lang="en-NZ" dirty="0"/>
              <a:t>Think in terms of “fill the whole width” or “fill 1/3 or the width”, etc.</a:t>
            </a:r>
          </a:p>
          <a:p>
            <a:pPr marL="171450" indent="-171450"/>
            <a:r>
              <a:rPr lang="en-NZ" dirty="0"/>
              <a:t>It is important to note that, in CSS, %age widths are determined </a:t>
            </a:r>
            <a:r>
              <a:rPr lang="en-NZ" b="1" i="1" dirty="0"/>
              <a:t>relative to the containing element in the DOM</a:t>
            </a:r>
            <a:r>
              <a:rPr lang="en-NZ" dirty="0"/>
              <a:t> not relative to the window.</a:t>
            </a:r>
          </a:p>
          <a:p>
            <a:pPr marL="171450" indent="-171450"/>
            <a:r>
              <a:rPr lang="en-NZ" dirty="0"/>
              <a:t>Some more example in a moment.</a:t>
            </a:r>
          </a:p>
          <a:p>
            <a:pPr marL="171450" indent="-171450"/>
            <a:r>
              <a:rPr lang="en-NZ" dirty="0"/>
              <a:t>Now at full-screen, our page looks exactly the same. But at 320….</a:t>
            </a:r>
          </a:p>
          <a:p>
            <a:endParaRPr lang="en-NZ" dirty="0"/>
          </a:p>
        </p:txBody>
      </p:sp>
      <p:pic>
        <p:nvPicPr>
          <p:cNvPr id="2050" name="Picture 2"/>
          <p:cNvPicPr>
            <a:picLocks noChangeAspect="1" noChangeArrowheads="1"/>
          </p:cNvPicPr>
          <p:nvPr/>
        </p:nvPicPr>
        <p:blipFill>
          <a:blip r:embed="rId3" cstate="print"/>
          <a:srcRect/>
          <a:stretch>
            <a:fillRect/>
          </a:stretch>
        </p:blipFill>
        <p:spPr bwMode="auto">
          <a:xfrm>
            <a:off x="2362201" y="1752600"/>
            <a:ext cx="2670968" cy="3989800"/>
          </a:xfrm>
          <a:prstGeom prst="rect">
            <a:avLst/>
          </a:prstGeom>
          <a:noFill/>
          <a:ln w="9525">
            <a:noFill/>
            <a:miter lim="800000"/>
            <a:headEnd/>
            <a:tailEnd/>
          </a:ln>
        </p:spPr>
      </p:pic>
      <p:pic>
        <p:nvPicPr>
          <p:cNvPr id="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730" y="1649000"/>
            <a:ext cx="250861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00764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Media Queries</a:t>
            </a:r>
            <a:endParaRPr lang="en-NZ" dirty="0"/>
          </a:p>
        </p:txBody>
      </p:sp>
      <p:sp>
        <p:nvSpPr>
          <p:cNvPr id="3" name="Content Placeholder 2"/>
          <p:cNvSpPr>
            <a:spLocks noGrp="1"/>
          </p:cNvSpPr>
          <p:nvPr>
            <p:ph idx="1"/>
          </p:nvPr>
        </p:nvSpPr>
        <p:spPr>
          <a:xfrm>
            <a:off x="3962400" y="1600200"/>
            <a:ext cx="5029200" cy="4876800"/>
          </a:xfrm>
        </p:spPr>
        <p:txBody>
          <a:bodyPr>
            <a:normAutofit fontScale="92500" lnSpcReduction="20000"/>
          </a:bodyPr>
          <a:lstStyle/>
          <a:p>
            <a:pPr marL="171450" indent="-171450"/>
            <a:r>
              <a:rPr lang="en-NZ" dirty="0"/>
              <a:t>You can see it change abruptly as you resize the browser window.</a:t>
            </a:r>
          </a:p>
          <a:p>
            <a:pPr marL="171450" indent="-171450"/>
            <a:r>
              <a:rPr lang="en-NZ" dirty="0"/>
              <a:t>The point at which it changes is called a “breakpoint”. </a:t>
            </a:r>
          </a:p>
          <a:p>
            <a:pPr marL="171450" indent="-171450"/>
            <a:r>
              <a:rPr lang="en-NZ" dirty="0"/>
              <a:t>In this example, we have one breakpoint at 320 </a:t>
            </a:r>
            <a:r>
              <a:rPr lang="en-NZ" dirty="0" err="1"/>
              <a:t>px</a:t>
            </a:r>
            <a:r>
              <a:rPr lang="en-NZ" dirty="0"/>
              <a:t>.</a:t>
            </a:r>
          </a:p>
          <a:p>
            <a:pPr marL="171450" indent="-171450"/>
            <a:r>
              <a:rPr lang="en-NZ" dirty="0"/>
              <a:t>Note that you can have as many media query blocks and thus as many breakpoints as you want.</a:t>
            </a:r>
          </a:p>
          <a:p>
            <a:pPr marL="171450" indent="-171450"/>
            <a:r>
              <a:rPr lang="en-NZ" dirty="0"/>
              <a:t>By using different values of min-width and max-width, you can target all the specific device sizes you care about, for example: phone, </a:t>
            </a:r>
            <a:r>
              <a:rPr lang="en-NZ" dirty="0" err="1"/>
              <a:t>iPad</a:t>
            </a:r>
            <a:r>
              <a:rPr lang="en-NZ" dirty="0"/>
              <a:t>, desktop.</a:t>
            </a:r>
          </a:p>
          <a:p>
            <a:pPr marL="171450" indent="-171450"/>
            <a:r>
              <a:rPr lang="en-NZ" dirty="0"/>
              <a:t>We’ll talk about breakpoints some more in just a minute….</a:t>
            </a:r>
          </a:p>
          <a:p>
            <a:endParaRPr lang="en-NZ"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524000"/>
            <a:ext cx="3190875" cy="4875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87342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Media queries for Device orientation</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133600"/>
            <a:ext cx="6627446"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17731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Media Queries</a:t>
            </a:r>
            <a:endParaRPr lang="en-NZ" dirty="0"/>
          </a:p>
        </p:txBody>
      </p:sp>
      <p:sp>
        <p:nvSpPr>
          <p:cNvPr id="3" name="Content Placeholder 2"/>
          <p:cNvSpPr>
            <a:spLocks noGrp="1"/>
          </p:cNvSpPr>
          <p:nvPr>
            <p:ph idx="1"/>
          </p:nvPr>
        </p:nvSpPr>
        <p:spPr>
          <a:xfrm>
            <a:off x="342900" y="2523454"/>
            <a:ext cx="8420100" cy="4334546"/>
          </a:xfrm>
        </p:spPr>
        <p:txBody>
          <a:bodyPr>
            <a:normAutofit fontScale="92500" lnSpcReduction="20000"/>
          </a:bodyPr>
          <a:lstStyle/>
          <a:p>
            <a:r>
              <a:rPr lang="en-NZ" dirty="0" smtClean="0"/>
              <a:t>Making elements disappear</a:t>
            </a:r>
          </a:p>
          <a:p>
            <a:pPr marL="171450" indent="-171450"/>
            <a:r>
              <a:rPr lang="en-NZ" dirty="0" smtClean="0"/>
              <a:t>Set </a:t>
            </a:r>
            <a:r>
              <a:rPr lang="en-NZ" dirty="0" err="1"/>
              <a:t>display:none</a:t>
            </a:r>
            <a:endParaRPr lang="en-NZ" dirty="0"/>
          </a:p>
          <a:p>
            <a:pPr marL="171450" indent="-171450"/>
            <a:r>
              <a:rPr lang="en-NZ" dirty="0"/>
              <a:t>Using this technique you can provide lots of contents when the browser is big and not have to worry about it cluttering things up when the browser is small. </a:t>
            </a:r>
          </a:p>
          <a:p>
            <a:pPr marL="171450" indent="-171450"/>
            <a:r>
              <a:rPr lang="en-NZ" dirty="0"/>
              <a:t>Any problems with this that you can think of? =&gt;</a:t>
            </a:r>
            <a:r>
              <a:rPr lang="en-NZ" dirty="0" err="1"/>
              <a:t>Display:none</a:t>
            </a:r>
            <a:r>
              <a:rPr lang="en-NZ" dirty="0"/>
              <a:t> hides content, it doesn’t remove it</a:t>
            </a:r>
          </a:p>
          <a:p>
            <a:pPr marL="628650" lvl="1" indent="-171450"/>
            <a:r>
              <a:rPr lang="en-NZ" dirty="0"/>
              <a:t> Thus content that’s in the default html &amp; CSS (so not including images assigned via background </a:t>
            </a:r>
            <a:r>
              <a:rPr lang="en-NZ" dirty="0" err="1"/>
              <a:t>url</a:t>
            </a:r>
            <a:r>
              <a:rPr lang="en-NZ" dirty="0"/>
              <a:t>) is downloaded to the browser whether it’s hidden or not.</a:t>
            </a:r>
          </a:p>
          <a:p>
            <a:pPr marL="628650" lvl="1" indent="-171450"/>
            <a:r>
              <a:rPr lang="en-NZ" dirty="0"/>
              <a:t>One of the big issues around web for mobile is reduced bandwidth and slow download times, so this is a problem.</a:t>
            </a:r>
          </a:p>
          <a:p>
            <a:pPr marL="628650" lvl="1" indent="-171450"/>
            <a:r>
              <a:rPr lang="en-NZ" dirty="0"/>
              <a:t>Solutions? =&gt; Make the mobile content the default, and add with media queries for larger screens.</a:t>
            </a:r>
          </a:p>
          <a:p>
            <a:endParaRPr lang="en-NZ"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58" r="5858" b="13472"/>
          <a:stretch/>
        </p:blipFill>
        <p:spPr bwMode="auto">
          <a:xfrm>
            <a:off x="4267200" y="533399"/>
            <a:ext cx="4648200" cy="199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76059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Demo</a:t>
            </a:r>
            <a:endParaRPr lang="en-US" dirty="0"/>
          </a:p>
        </p:txBody>
      </p:sp>
      <p:sp>
        <p:nvSpPr>
          <p:cNvPr id="3" name="Content Placeholder 2"/>
          <p:cNvSpPr>
            <a:spLocks noGrp="1"/>
          </p:cNvSpPr>
          <p:nvPr>
            <p:ph idx="1"/>
          </p:nvPr>
        </p:nvSpPr>
        <p:spPr>
          <a:xfrm>
            <a:off x="5181600" y="1963387"/>
            <a:ext cx="8229600" cy="4876800"/>
          </a:xfrm>
        </p:spPr>
        <p:txBody>
          <a:bodyPr/>
          <a:lstStyle/>
          <a:p>
            <a:r>
              <a:rPr lang="en-US" dirty="0">
                <a:hlinkClick r:id="rId2"/>
              </a:rPr>
              <a:t>http://</a:t>
            </a:r>
            <a:r>
              <a:rPr lang="en-US" dirty="0" smtClean="0">
                <a:hlinkClick r:id="rId2"/>
              </a:rPr>
              <a:t>liveweave.com/urzBsf</a:t>
            </a:r>
            <a:endParaRPr lang="en-US" dirty="0" smtClean="0"/>
          </a:p>
          <a:p>
            <a:endParaRPr lang="en-US" dirty="0"/>
          </a:p>
        </p:txBody>
      </p:sp>
      <p:pic>
        <p:nvPicPr>
          <p:cNvPr id="4" name="Picture 3" descr="Liveweave - HTML5, CSS3 &amp; JavaScript playground for web designers &amp; developers - Google Chrome">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676400"/>
            <a:ext cx="8686800" cy="4738255"/>
          </a:xfrm>
          <a:prstGeom prst="rect">
            <a:avLst/>
          </a:prstGeom>
        </p:spPr>
      </p:pic>
    </p:spTree>
    <p:extLst>
      <p:ext uri="{BB962C8B-B14F-4D97-AF65-F5344CB8AC3E}">
        <p14:creationId xmlns:p14="http://schemas.microsoft.com/office/powerpoint/2010/main" val="7748639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A word about vendor prefixes</a:t>
            </a:r>
            <a:endParaRPr lang="en-US" dirty="0"/>
          </a:p>
        </p:txBody>
      </p:sp>
      <p:sp>
        <p:nvSpPr>
          <p:cNvPr id="3" name="Content Placeholder 2"/>
          <p:cNvSpPr>
            <a:spLocks noGrp="1"/>
          </p:cNvSpPr>
          <p:nvPr>
            <p:ph idx="1"/>
          </p:nvPr>
        </p:nvSpPr>
        <p:spPr>
          <a:xfrm>
            <a:off x="457200" y="1600200"/>
            <a:ext cx="4038600" cy="4876800"/>
          </a:xfrm>
        </p:spPr>
        <p:txBody>
          <a:bodyPr>
            <a:normAutofit fontScale="85000" lnSpcReduction="20000"/>
          </a:bodyPr>
          <a:lstStyle/>
          <a:p>
            <a:r>
              <a:rPr lang="en-US" dirty="0"/>
              <a:t>CSS vendor </a:t>
            </a:r>
            <a:r>
              <a:rPr lang="en-US" dirty="0" smtClean="0"/>
              <a:t>prefixes are </a:t>
            </a:r>
            <a:r>
              <a:rPr lang="en-US" dirty="0"/>
              <a:t>a way for browser makers to add support for new CSS features before those features are fully supported in all </a:t>
            </a:r>
            <a:r>
              <a:rPr lang="en-US" dirty="0" smtClean="0"/>
              <a:t>browsers</a:t>
            </a:r>
            <a:endParaRPr lang="en-US" dirty="0"/>
          </a:p>
          <a:p>
            <a:r>
              <a:rPr lang="en-US" dirty="0" smtClean="0"/>
              <a:t>the</a:t>
            </a:r>
            <a:r>
              <a:rPr lang="en-US" dirty="0"/>
              <a:t> transform property </a:t>
            </a:r>
            <a:r>
              <a:rPr lang="en-US" dirty="0" smtClean="0"/>
              <a:t>should </a:t>
            </a:r>
            <a:r>
              <a:rPr lang="en-US" dirty="0" smtClean="0"/>
              <a:t>be </a:t>
            </a:r>
            <a:r>
              <a:rPr lang="en-US" dirty="0" smtClean="0"/>
              <a:t>use with multiple </a:t>
            </a:r>
            <a:r>
              <a:rPr lang="en-US" dirty="0"/>
              <a:t>vendor prefixes to gain the best support across all </a:t>
            </a:r>
            <a:r>
              <a:rPr lang="en-US" dirty="0" smtClean="0"/>
              <a:t>browsers</a:t>
            </a:r>
          </a:p>
          <a:p>
            <a:r>
              <a:rPr lang="en-US" dirty="0" smtClean="0"/>
              <a:t>The </a:t>
            </a:r>
            <a:r>
              <a:rPr lang="en-US" dirty="0"/>
              <a:t>un-prefixed declaration comes last to overwrite the prefixed versions, should a browser fully support the transform </a:t>
            </a:r>
            <a:r>
              <a:rPr lang="en-US" dirty="0" smtClean="0"/>
              <a:t>property</a:t>
            </a:r>
          </a:p>
          <a:p>
            <a:r>
              <a:rPr lang="en-US" dirty="0" smtClean="0"/>
              <a:t>Vendor prefixes are strongly </a:t>
            </a:r>
            <a:r>
              <a:rPr lang="en-US" dirty="0"/>
              <a:t>encouraged for any code in a production environment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838324"/>
            <a:ext cx="4409505"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249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Fluid Grids</a:t>
            </a:r>
            <a:endParaRPr lang="en-NZ" dirty="0"/>
          </a:p>
        </p:txBody>
      </p:sp>
      <p:sp>
        <p:nvSpPr>
          <p:cNvPr id="3" name="Content Placeholder 2"/>
          <p:cNvSpPr>
            <a:spLocks noGrp="1"/>
          </p:cNvSpPr>
          <p:nvPr>
            <p:ph idx="1"/>
          </p:nvPr>
        </p:nvSpPr>
        <p:spPr/>
        <p:txBody>
          <a:bodyPr/>
          <a:lstStyle/>
          <a:p>
            <a:r>
              <a:rPr lang="en-NZ" dirty="0" smtClean="0"/>
              <a:t>Specify element widths as percentages of their containing element</a:t>
            </a:r>
          </a:p>
          <a:p>
            <a:r>
              <a:rPr lang="en-NZ" dirty="0"/>
              <a:t>The second cornerstone of RWD</a:t>
            </a:r>
          </a:p>
          <a:p>
            <a:endParaRPr lang="en-NZ" dirty="0"/>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3465928"/>
            <a:ext cx="2857500"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2362200"/>
            <a:ext cx="2140299"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70316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Fluid Grids</a:t>
            </a:r>
            <a:endParaRPr lang="en-NZ" dirty="0"/>
          </a:p>
        </p:txBody>
      </p:sp>
      <p:pic>
        <p:nvPicPr>
          <p:cNvPr id="1331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676400"/>
            <a:ext cx="8534400" cy="110942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4813" y="3429000"/>
            <a:ext cx="4167187" cy="13477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98414" y="3048000"/>
            <a:ext cx="2219684"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5424" y="5083745"/>
            <a:ext cx="6300787" cy="1754326"/>
          </a:xfrm>
          <a:prstGeom prst="rect">
            <a:avLst/>
          </a:prstGeom>
          <a:noFill/>
        </p:spPr>
        <p:txBody>
          <a:bodyPr wrap="square" rtlCol="0">
            <a:spAutoFit/>
          </a:bodyPr>
          <a:lstStyle/>
          <a:p>
            <a:pPr marL="171450" indent="-171450">
              <a:buFont typeface="Arial" pitchFamily="34" charset="0"/>
              <a:buChar char="•"/>
            </a:pPr>
            <a:r>
              <a:rPr lang="en-NZ" dirty="0"/>
              <a:t>NO media queries here, just the </a:t>
            </a:r>
            <a:r>
              <a:rPr lang="en-NZ" dirty="0" err="1"/>
              <a:t>divs</a:t>
            </a:r>
            <a:r>
              <a:rPr lang="en-NZ" dirty="0"/>
              <a:t> resizing themselves to a percentage of the containing element.</a:t>
            </a:r>
          </a:p>
          <a:p>
            <a:pPr marL="171450" indent="-171450">
              <a:buFont typeface="Arial" pitchFamily="34" charset="0"/>
              <a:buChar char="•"/>
            </a:pPr>
            <a:r>
              <a:rPr lang="en-NZ" dirty="0"/>
              <a:t>There are complexities with dealing with the content and allowing for borders, margins and paddings, but this is the basic idea.</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9644489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Fluid Media</a:t>
            </a:r>
            <a:endParaRPr lang="en-NZ" dirty="0"/>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4419600"/>
            <a:ext cx="3588849"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9167"/>
          <a:stretch/>
        </p:blipFill>
        <p:spPr bwMode="auto">
          <a:xfrm>
            <a:off x="3920368" y="573974"/>
            <a:ext cx="4816434" cy="15622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37334" y="2252929"/>
            <a:ext cx="1295400" cy="216667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1287" y="4648200"/>
            <a:ext cx="1241447" cy="2071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12328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Demo</a:t>
            </a:r>
            <a:endParaRPr lang="en-US" dirty="0"/>
          </a:p>
        </p:txBody>
      </p:sp>
      <p:pic>
        <p:nvPicPr>
          <p:cNvPr id="5" name="Content Placeholder 4" descr="Liveweave - Google Chrome">
            <a:hlinkClick r:id="rId2"/>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94164"/>
            <a:ext cx="8229600" cy="4488872"/>
          </a:xfrm>
        </p:spPr>
      </p:pic>
    </p:spTree>
    <p:extLst>
      <p:ext uri="{BB962C8B-B14F-4D97-AF65-F5344CB8AC3E}">
        <p14:creationId xmlns:p14="http://schemas.microsoft.com/office/powerpoint/2010/main" val="24859065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Breakpoints</a:t>
            </a:r>
            <a:endParaRPr lang="en-NZ" dirty="0"/>
          </a:p>
        </p:txBody>
      </p:sp>
      <p:sp>
        <p:nvSpPr>
          <p:cNvPr id="3" name="Content Placeholder 2"/>
          <p:cNvSpPr>
            <a:spLocks noGrp="1"/>
          </p:cNvSpPr>
          <p:nvPr>
            <p:ph idx="1"/>
          </p:nvPr>
        </p:nvSpPr>
        <p:spPr>
          <a:xfrm>
            <a:off x="457200" y="5943600"/>
            <a:ext cx="8229600" cy="838200"/>
          </a:xfrm>
        </p:spPr>
        <p:txBody>
          <a:bodyPr/>
          <a:lstStyle/>
          <a:p>
            <a:r>
              <a:rPr lang="en-NZ" dirty="0"/>
              <a:t>http://www.netmagazine.com/tutorials/determining-breakpoints-responsive-design</a:t>
            </a:r>
          </a:p>
        </p:txBody>
      </p:sp>
      <p:pic>
        <p:nvPicPr>
          <p:cNvPr id="4" name="Picture 3"/>
          <p:cNvPicPr/>
          <p:nvPr/>
        </p:nvPicPr>
        <p:blipFill>
          <a:blip r:embed="rId3" cstate="print"/>
          <a:stretch>
            <a:fillRect/>
          </a:stretch>
        </p:blipFill>
        <p:spPr>
          <a:xfrm>
            <a:off x="1447800" y="1524000"/>
            <a:ext cx="5875020" cy="4404360"/>
          </a:xfrm>
          <a:prstGeom prst="rect">
            <a:avLst/>
          </a:prstGeom>
        </p:spPr>
      </p:pic>
    </p:spTree>
    <p:extLst>
      <p:ext uri="{BB962C8B-B14F-4D97-AF65-F5344CB8AC3E}">
        <p14:creationId xmlns:p14="http://schemas.microsoft.com/office/powerpoint/2010/main" val="4333216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Breakpoints</a:t>
            </a:r>
            <a:endParaRPr lang="en-US" dirty="0"/>
          </a:p>
        </p:txBody>
      </p:sp>
      <p:sp>
        <p:nvSpPr>
          <p:cNvPr id="3" name="Content Placeholder 2"/>
          <p:cNvSpPr>
            <a:spLocks noGrp="1"/>
          </p:cNvSpPr>
          <p:nvPr>
            <p:ph idx="1"/>
          </p:nvPr>
        </p:nvSpPr>
        <p:spPr/>
        <p:txBody>
          <a:bodyPr>
            <a:normAutofit/>
          </a:bodyPr>
          <a:lstStyle/>
          <a:p>
            <a:pPr marL="171450" indent="-171450"/>
            <a:r>
              <a:rPr lang="en-NZ" dirty="0"/>
              <a:t>Just one of the complexities of RWD.</a:t>
            </a:r>
          </a:p>
          <a:p>
            <a:pPr marL="171450" indent="-171450"/>
            <a:r>
              <a:rPr lang="en-NZ" dirty="0"/>
              <a:t>Essentially you are being asked to write cascading CSS for all the important breakpoints </a:t>
            </a:r>
            <a:endParaRPr lang="en-NZ" dirty="0" smtClean="0"/>
          </a:p>
          <a:p>
            <a:pPr marL="171450" indent="-171450"/>
            <a:r>
              <a:rPr lang="en-NZ" dirty="0" smtClean="0"/>
              <a:t>The </a:t>
            </a:r>
            <a:r>
              <a:rPr lang="en-NZ" dirty="0"/>
              <a:t>general suggestion is to serve different physical style sheets at the major breakpoints (done by using media queries in the &lt;link</a:t>
            </a:r>
            <a:r>
              <a:rPr lang="en-NZ" dirty="0" smtClean="0"/>
              <a:t>&gt;) </a:t>
            </a:r>
            <a:r>
              <a:rPr lang="en-NZ" dirty="0"/>
              <a:t>and using embedded media queries for the minor break points.</a:t>
            </a:r>
          </a:p>
          <a:p>
            <a:pPr marL="171450" indent="-171450"/>
            <a:r>
              <a:rPr lang="en-NZ" dirty="0"/>
              <a:t>You end up writing </a:t>
            </a:r>
            <a:r>
              <a:rPr lang="en-NZ" b="1" i="1" dirty="0"/>
              <a:t>a lot</a:t>
            </a:r>
            <a:r>
              <a:rPr lang="en-NZ" dirty="0"/>
              <a:t> of CSS. So if you thought the advantage of RWD over dedicated mobile sites was having to write less CSS, that was wrong</a:t>
            </a:r>
            <a:r>
              <a:rPr lang="en-NZ" dirty="0" smtClean="0"/>
              <a:t>.</a:t>
            </a:r>
            <a:endParaRPr lang="en-NZ" dirty="0"/>
          </a:p>
        </p:txBody>
      </p:sp>
      <p:sp>
        <p:nvSpPr>
          <p:cNvPr id="4" name="TextBox 3"/>
          <p:cNvSpPr txBox="1"/>
          <p:nvPr/>
        </p:nvSpPr>
        <p:spPr>
          <a:xfrm>
            <a:off x="152400" y="5974485"/>
            <a:ext cx="8686800" cy="369332"/>
          </a:xfrm>
          <a:prstGeom prst="rect">
            <a:avLst/>
          </a:prstGeom>
          <a:noFill/>
        </p:spPr>
        <p:txBody>
          <a:bodyPr wrap="square" rtlCol="0">
            <a:spAutoFit/>
          </a:bodyPr>
          <a:lstStyle/>
          <a:p>
            <a:r>
              <a:rPr lang="en-NZ" dirty="0" smtClean="0"/>
              <a:t>Remember that Google Chrome developer tools has a very useful tool to test RWD</a:t>
            </a:r>
            <a:endParaRPr lang="en-US" dirty="0"/>
          </a:p>
        </p:txBody>
      </p:sp>
    </p:spTree>
    <p:extLst>
      <p:ext uri="{BB962C8B-B14F-4D97-AF65-F5344CB8AC3E}">
        <p14:creationId xmlns:p14="http://schemas.microsoft.com/office/powerpoint/2010/main" val="36455960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Making the iPhone Behave</a:t>
            </a:r>
            <a:endParaRPr lang="en-NZ"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57800" y="1676400"/>
            <a:ext cx="3200400" cy="4800600"/>
          </a:xfrm>
          <a:ln w="3175">
            <a:solidFill>
              <a:schemeClr val="tx1"/>
            </a:solidFill>
          </a:ln>
        </p:spPr>
      </p:pic>
      <p:sp>
        <p:nvSpPr>
          <p:cNvPr id="3" name="TextBox 2"/>
          <p:cNvSpPr txBox="1"/>
          <p:nvPr/>
        </p:nvSpPr>
        <p:spPr>
          <a:xfrm>
            <a:off x="304800" y="1600201"/>
            <a:ext cx="4495800" cy="4524315"/>
          </a:xfrm>
          <a:prstGeom prst="rect">
            <a:avLst/>
          </a:prstGeom>
          <a:noFill/>
        </p:spPr>
        <p:txBody>
          <a:bodyPr wrap="square" rtlCol="0">
            <a:spAutoFit/>
          </a:bodyPr>
          <a:lstStyle/>
          <a:p>
            <a:pPr marL="171450" indent="-171450">
              <a:buFont typeface="Arial" pitchFamily="34" charset="0"/>
              <a:buChar char="•"/>
            </a:pPr>
            <a:r>
              <a:rPr lang="en-NZ" dirty="0"/>
              <a:t>This is what the ODT looks like on </a:t>
            </a:r>
            <a:r>
              <a:rPr lang="en-NZ" dirty="0" smtClean="0"/>
              <a:t>iPhone</a:t>
            </a:r>
            <a:r>
              <a:rPr lang="en-NZ" dirty="0"/>
              <a:t>. </a:t>
            </a:r>
          </a:p>
          <a:p>
            <a:pPr marL="171450" indent="-171450">
              <a:buFont typeface="Arial" pitchFamily="34" charset="0"/>
              <a:buChar char="•"/>
            </a:pPr>
            <a:r>
              <a:rPr lang="en-NZ" dirty="0"/>
              <a:t>This happens because Safari on </a:t>
            </a:r>
            <a:r>
              <a:rPr lang="en-NZ" dirty="0" err="1"/>
              <a:t>iOS</a:t>
            </a:r>
            <a:r>
              <a:rPr lang="en-NZ" dirty="0"/>
              <a:t> pretends to be 960 pixels wide. When fully zoomed out (i.e. normal), it makes teeny tiny pixels.</a:t>
            </a:r>
          </a:p>
          <a:p>
            <a:pPr marL="171450" indent="-171450">
              <a:buFont typeface="Arial" pitchFamily="34" charset="0"/>
              <a:buChar char="•"/>
            </a:pPr>
            <a:r>
              <a:rPr lang="en-NZ" dirty="0"/>
              <a:t>The logic is that users will want to get the full site, and are willing to zoom and pinch to read and navigate.</a:t>
            </a:r>
          </a:p>
          <a:p>
            <a:pPr marL="171450" indent="-171450">
              <a:buFont typeface="Arial" pitchFamily="34" charset="0"/>
              <a:buChar char="•"/>
            </a:pPr>
            <a:r>
              <a:rPr lang="en-NZ" dirty="0"/>
              <a:t>If you have written a responsive site, you want the browser not to do this. You want it to say it’s 320 pixels when it is.</a:t>
            </a:r>
          </a:p>
          <a:p>
            <a:pPr marL="171450" indent="-171450">
              <a:buFont typeface="Arial" pitchFamily="34" charset="0"/>
              <a:buChar char="•"/>
            </a:pPr>
            <a:r>
              <a:rPr lang="en-NZ" dirty="0"/>
              <a:t>To enforce this behaviour, you simply add a line to the &lt;head&gt; section of your website.</a:t>
            </a:r>
          </a:p>
          <a:p>
            <a:endParaRPr lang="en-US" dirty="0"/>
          </a:p>
        </p:txBody>
      </p:sp>
    </p:spTree>
    <p:extLst>
      <p:ext uri="{BB962C8B-B14F-4D97-AF65-F5344CB8AC3E}">
        <p14:creationId xmlns:p14="http://schemas.microsoft.com/office/powerpoint/2010/main" val="151954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Making the iPhone Behave</a:t>
            </a:r>
            <a:endParaRPr lang="en-NZ" dirty="0"/>
          </a:p>
        </p:txBody>
      </p:sp>
      <p:sp>
        <p:nvSpPr>
          <p:cNvPr id="3" name="Content Placeholder 2"/>
          <p:cNvSpPr>
            <a:spLocks noGrp="1"/>
          </p:cNvSpPr>
          <p:nvPr>
            <p:ph idx="1"/>
          </p:nvPr>
        </p:nvSpPr>
        <p:spPr/>
        <p:txBody>
          <a:bodyPr>
            <a:normAutofit/>
          </a:bodyPr>
          <a:lstStyle/>
          <a:p>
            <a:pPr marL="171450" indent="-171450"/>
            <a:r>
              <a:rPr lang="en-NZ" sz="1800" dirty="0"/>
              <a:t>Some mobile devices </a:t>
            </a:r>
            <a:r>
              <a:rPr lang="en-NZ" sz="1800" dirty="0" smtClean="0"/>
              <a:t>squishes </a:t>
            </a:r>
            <a:r>
              <a:rPr lang="en-NZ" sz="1800" dirty="0"/>
              <a:t>down </a:t>
            </a:r>
            <a:r>
              <a:rPr lang="en-NZ" sz="1800" dirty="0" smtClean="0"/>
              <a:t>webpages to really</a:t>
            </a:r>
            <a:r>
              <a:rPr lang="en-NZ" sz="1800" dirty="0"/>
              <a:t>, really </a:t>
            </a:r>
            <a:r>
              <a:rPr lang="en-NZ" sz="1800" dirty="0" smtClean="0"/>
              <a:t>tiny versions.</a:t>
            </a:r>
          </a:p>
          <a:p>
            <a:pPr marL="171450" indent="-171450"/>
            <a:r>
              <a:rPr lang="en-NZ" sz="1800" dirty="0" smtClean="0"/>
              <a:t>This is due to the mobile browser pretending to have a larger screen resolution that it really has</a:t>
            </a:r>
            <a:endParaRPr lang="en-NZ" sz="1800" dirty="0"/>
          </a:p>
          <a:p>
            <a:pPr marL="171450" indent="-171450"/>
            <a:r>
              <a:rPr lang="en-NZ" sz="1800" dirty="0" smtClean="0"/>
              <a:t>The </a:t>
            </a:r>
            <a:r>
              <a:rPr lang="en-NZ" sz="1800" dirty="0"/>
              <a:t>&lt;meta&gt; tag </a:t>
            </a:r>
            <a:r>
              <a:rPr lang="en-NZ" sz="1800" dirty="0" smtClean="0"/>
              <a:t>below sets </a:t>
            </a:r>
            <a:r>
              <a:rPr lang="en-NZ" sz="1800" dirty="0"/>
              <a:t>width=device-width so that the browser admits to being its real size, not the </a:t>
            </a:r>
            <a:r>
              <a:rPr lang="en-NZ" sz="1800" dirty="0" smtClean="0"/>
              <a:t>pretend </a:t>
            </a:r>
            <a:r>
              <a:rPr lang="en-NZ" sz="1800" dirty="0"/>
              <a:t>size.</a:t>
            </a:r>
          </a:p>
          <a:p>
            <a:endParaRPr lang="en-NZ" sz="180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382" y="4114800"/>
            <a:ext cx="8899822" cy="243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33876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Two different design philosophies</a:t>
            </a:r>
            <a:endParaRPr lang="en-NZ" dirty="0"/>
          </a:p>
        </p:txBody>
      </p:sp>
      <p:sp>
        <p:nvSpPr>
          <p:cNvPr id="3" name="Content Placeholder 2"/>
          <p:cNvSpPr>
            <a:spLocks noGrp="1"/>
          </p:cNvSpPr>
          <p:nvPr>
            <p:ph idx="1"/>
          </p:nvPr>
        </p:nvSpPr>
        <p:spPr>
          <a:xfrm>
            <a:off x="76200" y="2819400"/>
            <a:ext cx="4495800" cy="2895600"/>
          </a:xfrm>
        </p:spPr>
        <p:txBody>
          <a:bodyPr>
            <a:normAutofit lnSpcReduction="10000"/>
          </a:bodyPr>
          <a:lstStyle/>
          <a:p>
            <a:r>
              <a:rPr lang="en-NZ" dirty="0" smtClean="0"/>
              <a:t>Full desktop is default</a:t>
            </a:r>
          </a:p>
          <a:p>
            <a:r>
              <a:rPr lang="en-NZ" dirty="0" smtClean="0"/>
              <a:t>If reduced features detected</a:t>
            </a:r>
          </a:p>
          <a:p>
            <a:pPr lvl="1"/>
            <a:r>
              <a:rPr lang="en-NZ" dirty="0" smtClean="0"/>
              <a:t>Degrade content</a:t>
            </a:r>
          </a:p>
          <a:p>
            <a:pPr lvl="1"/>
            <a:r>
              <a:rPr lang="en-NZ" dirty="0" smtClean="0"/>
              <a:t>Eliminate or simplify functionality</a:t>
            </a:r>
          </a:p>
          <a:p>
            <a:pPr marL="182880" lvl="1">
              <a:buFont typeface="Wingdings" panose="05000000000000000000" pitchFamily="2" charset="2"/>
              <a:buChar char="Ø"/>
            </a:pPr>
            <a:r>
              <a:rPr lang="en-NZ" dirty="0"/>
              <a:t>If using media queries, you might hide elements with </a:t>
            </a:r>
            <a:r>
              <a:rPr lang="en-NZ" dirty="0" err="1"/>
              <a:t>display:none</a:t>
            </a:r>
            <a:r>
              <a:rPr lang="en-NZ" dirty="0"/>
              <a:t>, or swap in smaller images for background-image</a:t>
            </a:r>
          </a:p>
          <a:p>
            <a:endParaRPr lang="en-NZ" dirty="0"/>
          </a:p>
        </p:txBody>
      </p:sp>
      <p:sp>
        <p:nvSpPr>
          <p:cNvPr id="4" name="Content Placeholder 2"/>
          <p:cNvSpPr txBox="1">
            <a:spLocks/>
          </p:cNvSpPr>
          <p:nvPr/>
        </p:nvSpPr>
        <p:spPr>
          <a:xfrm>
            <a:off x="4572000" y="2819400"/>
            <a:ext cx="4495800" cy="2743200"/>
          </a:xfrm>
          <a:prstGeom prst="rect">
            <a:avLst/>
          </a:prstGeom>
        </p:spPr>
        <p:txBody>
          <a:bodyPr vert="horz" lIns="91440" tIns="45720" rIns="91440" bIns="45720" rtlCol="0">
            <a:normAutofit fontScale="700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NZ" dirty="0" smtClean="0"/>
              <a:t>Minimal browser is default</a:t>
            </a:r>
          </a:p>
          <a:p>
            <a:r>
              <a:rPr lang="en-NZ" dirty="0" smtClean="0"/>
              <a:t>If enhanced features detected</a:t>
            </a:r>
          </a:p>
          <a:p>
            <a:pPr lvl="1"/>
            <a:r>
              <a:rPr lang="en-NZ" dirty="0" smtClean="0"/>
              <a:t>Upgrade content</a:t>
            </a:r>
          </a:p>
          <a:p>
            <a:pPr lvl="1"/>
            <a:r>
              <a:rPr lang="en-NZ" dirty="0" smtClean="0"/>
              <a:t>Add functionality</a:t>
            </a:r>
          </a:p>
          <a:p>
            <a:r>
              <a:rPr lang="en-NZ" dirty="0"/>
              <a:t>Use your </a:t>
            </a:r>
            <a:r>
              <a:rPr lang="en-NZ" dirty="0" err="1"/>
              <a:t>js</a:t>
            </a:r>
            <a:r>
              <a:rPr lang="en-NZ" dirty="0"/>
              <a:t> to add in HTML5 graphics when you detect the &lt;canvas&gt;, but if it’s not detected, have something in place that works (perhaps some text-based solution). Nobody every sees “you are missing some content because of your hardware”.</a:t>
            </a:r>
          </a:p>
          <a:p>
            <a:endParaRPr lang="en-NZ" dirty="0"/>
          </a:p>
        </p:txBody>
      </p:sp>
      <p:sp>
        <p:nvSpPr>
          <p:cNvPr id="5" name="Content Placeholder 2"/>
          <p:cNvSpPr txBox="1">
            <a:spLocks/>
          </p:cNvSpPr>
          <p:nvPr/>
        </p:nvSpPr>
        <p:spPr>
          <a:xfrm>
            <a:off x="76200" y="1981200"/>
            <a:ext cx="4038600" cy="5334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NZ" b="1" dirty="0" smtClean="0"/>
              <a:t>Graceful Degradation</a:t>
            </a:r>
            <a:endParaRPr lang="en-NZ" b="1" dirty="0"/>
          </a:p>
        </p:txBody>
      </p:sp>
      <p:sp>
        <p:nvSpPr>
          <p:cNvPr id="6" name="Content Placeholder 2"/>
          <p:cNvSpPr txBox="1">
            <a:spLocks/>
          </p:cNvSpPr>
          <p:nvPr/>
        </p:nvSpPr>
        <p:spPr>
          <a:xfrm>
            <a:off x="4495800" y="1981200"/>
            <a:ext cx="4038600" cy="5334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NZ" b="1" dirty="0" smtClean="0"/>
              <a:t>Progressive Enhancement</a:t>
            </a:r>
            <a:endParaRPr lang="en-NZ" b="1" dirty="0"/>
          </a:p>
        </p:txBody>
      </p:sp>
    </p:spTree>
    <p:extLst>
      <p:ext uri="{BB962C8B-B14F-4D97-AF65-F5344CB8AC3E}">
        <p14:creationId xmlns:p14="http://schemas.microsoft.com/office/powerpoint/2010/main" val="30603410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Great Examples of RWD</a:t>
            </a:r>
            <a:endParaRPr lang="en-US" dirty="0"/>
          </a:p>
        </p:txBody>
      </p:sp>
      <p:sp>
        <p:nvSpPr>
          <p:cNvPr id="3" name="Content Placeholder 2"/>
          <p:cNvSpPr>
            <a:spLocks noGrp="1"/>
          </p:cNvSpPr>
          <p:nvPr>
            <p:ph idx="1"/>
          </p:nvPr>
        </p:nvSpPr>
        <p:spPr/>
        <p:txBody>
          <a:bodyPr/>
          <a:lstStyle/>
          <a:p>
            <a:r>
              <a:rPr lang="en-US" dirty="0">
                <a:hlinkClick r:id="rId2"/>
              </a:rPr>
              <a:t>http://www.anderssonwise.com</a:t>
            </a:r>
            <a:r>
              <a:rPr lang="en-US" dirty="0" smtClean="0">
                <a:hlinkClick r:id="rId2"/>
              </a:rPr>
              <a:t>/</a:t>
            </a:r>
            <a:endParaRPr lang="en-US" dirty="0" smtClean="0"/>
          </a:p>
          <a:p>
            <a:r>
              <a:rPr lang="en-US" dirty="0">
                <a:hlinkClick r:id="rId3"/>
              </a:rPr>
              <a:t>http://stephencaver.com</a:t>
            </a:r>
            <a:r>
              <a:rPr lang="en-US" dirty="0" smtClean="0">
                <a:hlinkClick r:id="rId3"/>
              </a:rPr>
              <a:t>/</a:t>
            </a:r>
            <a:endParaRPr lang="en-US" dirty="0" smtClean="0"/>
          </a:p>
          <a:p>
            <a:r>
              <a:rPr lang="en-US" dirty="0">
                <a:hlinkClick r:id="rId4"/>
              </a:rPr>
              <a:t>http://seesparkbox.com</a:t>
            </a:r>
            <a:r>
              <a:rPr lang="en-US" dirty="0" smtClean="0">
                <a:hlinkClick r:id="rId4"/>
              </a:rPr>
              <a:t>/</a:t>
            </a:r>
            <a:endParaRPr lang="en-US" dirty="0" smtClean="0"/>
          </a:p>
          <a:p>
            <a:r>
              <a:rPr lang="en-US" dirty="0">
                <a:hlinkClick r:id="rId5"/>
              </a:rPr>
              <a:t>http://foodsense.is</a:t>
            </a:r>
            <a:r>
              <a:rPr lang="en-US" dirty="0" smtClean="0">
                <a:hlinkClick r:id="rId5"/>
              </a:rPr>
              <a:t>/</a:t>
            </a:r>
            <a:endParaRPr lang="en-US" dirty="0" smtClean="0"/>
          </a:p>
          <a:p>
            <a:r>
              <a:rPr lang="en-US" dirty="0">
                <a:hlinkClick r:id="rId6"/>
              </a:rPr>
              <a:t>http://www.bostonglobe.com</a:t>
            </a:r>
            <a:r>
              <a:rPr lang="en-US" dirty="0" smtClean="0">
                <a:hlinkClick r:id="rId6"/>
              </a:rPr>
              <a:t>/</a:t>
            </a:r>
            <a:endParaRPr lang="en-US" dirty="0" smtClean="0"/>
          </a:p>
          <a:p>
            <a:r>
              <a:rPr lang="en-US" dirty="0" smtClean="0">
                <a:hlinkClick r:id="rId7"/>
              </a:rPr>
              <a:t>http</a:t>
            </a:r>
            <a:r>
              <a:rPr lang="en-US" dirty="0">
                <a:hlinkClick r:id="rId7"/>
              </a:rPr>
              <a:t>://forefathersgroup.com</a:t>
            </a:r>
            <a:r>
              <a:rPr lang="en-US" dirty="0" smtClean="0">
                <a:hlinkClick r:id="rId7"/>
              </a:rPr>
              <a:t>/</a:t>
            </a:r>
            <a:endParaRPr lang="en-US" dirty="0" smtClean="0"/>
          </a:p>
          <a:p>
            <a:r>
              <a:rPr lang="en-US" dirty="0">
                <a:hlinkClick r:id="rId8"/>
              </a:rPr>
              <a:t>http://spigotdesign.com</a:t>
            </a:r>
            <a:r>
              <a:rPr lang="en-US" dirty="0" smtClean="0">
                <a:hlinkClick r:id="rId8"/>
              </a:rPr>
              <a:t>/</a:t>
            </a:r>
            <a:endParaRPr lang="en-US" dirty="0" smtClean="0"/>
          </a:p>
          <a:p>
            <a:r>
              <a:rPr lang="en-US" dirty="0">
                <a:hlinkClick r:id="rId9"/>
              </a:rPr>
              <a:t>http://ribot.co.uk</a:t>
            </a:r>
            <a:r>
              <a:rPr lang="en-US" dirty="0" smtClean="0">
                <a:hlinkClick r:id="rId9"/>
              </a:rPr>
              <a:t>/</a:t>
            </a:r>
            <a:endParaRPr lang="en-US" dirty="0" smtClean="0"/>
          </a:p>
          <a:p>
            <a:r>
              <a:rPr lang="en-US" dirty="0">
                <a:hlinkClick r:id="rId10"/>
              </a:rPr>
              <a:t>http://www.authenticjobs.com</a:t>
            </a:r>
            <a:r>
              <a:rPr lang="en-US" dirty="0" smtClean="0">
                <a:hlinkClick r:id="rId10"/>
              </a:rPr>
              <a:t>/</a:t>
            </a:r>
            <a:endParaRPr lang="en-US" dirty="0" smtClean="0"/>
          </a:p>
          <a:p>
            <a:r>
              <a:rPr lang="en-US" dirty="0">
                <a:hlinkClick r:id="rId11"/>
              </a:rPr>
              <a:t>http://</a:t>
            </a:r>
            <a:r>
              <a:rPr lang="en-US" dirty="0" smtClean="0">
                <a:hlinkClick r:id="rId11"/>
              </a:rPr>
              <a:t>www.cacaotour.com/index.php/en/home</a:t>
            </a:r>
            <a:endParaRPr lang="en-US" dirty="0" smtClean="0"/>
          </a:p>
          <a:p>
            <a:r>
              <a:rPr lang="en-US" dirty="0">
                <a:hlinkClick r:id="rId12"/>
              </a:rPr>
              <a:t>http://www.stpaulsschool.org.uk</a:t>
            </a:r>
            <a:r>
              <a:rPr lang="en-US" dirty="0" smtClean="0">
                <a:hlinkClick r:id="rId12"/>
              </a:rPr>
              <a:t>/</a:t>
            </a:r>
            <a:endParaRPr lang="en-US" dirty="0" smtClean="0"/>
          </a:p>
          <a:p>
            <a:endParaRPr lang="en-US" dirty="0"/>
          </a:p>
          <a:p>
            <a:endParaRPr lang="en-US" dirty="0"/>
          </a:p>
        </p:txBody>
      </p:sp>
    </p:spTree>
    <p:extLst>
      <p:ext uri="{BB962C8B-B14F-4D97-AF65-F5344CB8AC3E}">
        <p14:creationId xmlns:p14="http://schemas.microsoft.com/office/powerpoint/2010/main" val="8691268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smtClean="0"/>
              <a:t>Demo: CSS transforms and transitions </a:t>
            </a:r>
            <a:endParaRPr lang="en-US" dirty="0"/>
          </a:p>
        </p:txBody>
      </p:sp>
      <p:pic>
        <p:nvPicPr>
          <p:cNvPr id="5" name="Picture 4" descr="Liveweave - Google Chrome">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828800"/>
            <a:ext cx="8001000" cy="4364182"/>
          </a:xfrm>
          <a:prstGeom prst="rect">
            <a:avLst/>
          </a:prstGeom>
        </p:spPr>
      </p:pic>
    </p:spTree>
    <p:extLst>
      <p:ext uri="{BB962C8B-B14F-4D97-AF65-F5344CB8AC3E}">
        <p14:creationId xmlns:p14="http://schemas.microsoft.com/office/powerpoint/2010/main" val="22415553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CSS </a:t>
            </a:r>
            <a:r>
              <a:rPr lang="en-NZ" dirty="0" err="1" smtClean="0"/>
              <a:t>preprocessors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CSS</a:t>
            </a:r>
            <a:r>
              <a:rPr lang="en-US" dirty="0"/>
              <a:t>, as a language has its own feature set, which at times might not be enough to create a clean and reusable chunk of rules. </a:t>
            </a:r>
            <a:endParaRPr lang="en-US" dirty="0" smtClean="0"/>
          </a:p>
          <a:p>
            <a:pPr lvl="1"/>
            <a:r>
              <a:rPr lang="en-US" dirty="0" smtClean="0"/>
              <a:t>Not </a:t>
            </a:r>
            <a:r>
              <a:rPr lang="en-US" dirty="0"/>
              <a:t>being able to reuse a collection of rules in multiple </a:t>
            </a:r>
            <a:r>
              <a:rPr lang="en-US" dirty="0" smtClean="0"/>
              <a:t>selectors</a:t>
            </a:r>
          </a:p>
          <a:p>
            <a:pPr lvl="1"/>
            <a:r>
              <a:rPr lang="en-US" dirty="0" smtClean="0"/>
              <a:t>unavailability </a:t>
            </a:r>
            <a:r>
              <a:rPr lang="en-US" dirty="0"/>
              <a:t>of variables which may lead to ambiguous pieces of data across the </a:t>
            </a:r>
            <a:r>
              <a:rPr lang="en-US" dirty="0" err="1" smtClean="0"/>
              <a:t>stylesheet</a:t>
            </a:r>
            <a:endParaRPr lang="en-US" dirty="0" smtClean="0"/>
          </a:p>
          <a:p>
            <a:pPr marL="274320" lvl="1" indent="0">
              <a:buNone/>
            </a:pPr>
            <a:r>
              <a:rPr lang="en-US" dirty="0" smtClean="0"/>
              <a:t> </a:t>
            </a:r>
          </a:p>
          <a:p>
            <a:r>
              <a:rPr lang="en-US" dirty="0" smtClean="0"/>
              <a:t>To </a:t>
            </a:r>
            <a:r>
              <a:rPr lang="en-US" dirty="0"/>
              <a:t>overcome most of these limitations, the concept of a preprocessor was born </a:t>
            </a:r>
            <a:endParaRPr lang="en-US" dirty="0" smtClean="0"/>
          </a:p>
          <a:p>
            <a:endParaRPr lang="en-US" dirty="0"/>
          </a:p>
          <a:p>
            <a:r>
              <a:rPr lang="en-US" dirty="0" smtClean="0"/>
              <a:t>Preprocessors offer </a:t>
            </a:r>
            <a:r>
              <a:rPr lang="en-US" dirty="0"/>
              <a:t>an advanced way of writing CSS, which extends the basic functionalities. This advanced code is later compiled as normal CSS code using respective compilers (which depends on what preprocessor you are using), which the browser will </a:t>
            </a:r>
            <a:r>
              <a:rPr lang="en-US" dirty="0" smtClean="0"/>
              <a:t>understand</a:t>
            </a:r>
            <a:endParaRPr lang="en-US" dirty="0"/>
          </a:p>
          <a:p>
            <a:endParaRPr lang="en-US" dirty="0" smtClean="0"/>
          </a:p>
          <a:p>
            <a:r>
              <a:rPr lang="en-NZ" dirty="0" smtClean="0"/>
              <a:t>CSS </a:t>
            </a:r>
            <a:r>
              <a:rPr lang="en-NZ" dirty="0" err="1" smtClean="0"/>
              <a:t>preprocessors</a:t>
            </a:r>
            <a:r>
              <a:rPr lang="en-NZ" dirty="0" smtClean="0"/>
              <a:t>:</a:t>
            </a:r>
            <a:endParaRPr lang="en-US" dirty="0" smtClean="0"/>
          </a:p>
          <a:p>
            <a:pPr lvl="1"/>
            <a:r>
              <a:rPr lang="en-US" dirty="0" smtClean="0"/>
              <a:t>Less</a:t>
            </a:r>
          </a:p>
          <a:p>
            <a:pPr lvl="1"/>
            <a:r>
              <a:rPr lang="en-US" dirty="0" smtClean="0"/>
              <a:t>Sass</a:t>
            </a:r>
          </a:p>
          <a:p>
            <a:pPr lvl="1"/>
            <a:r>
              <a:rPr lang="en-NZ" dirty="0" smtClean="0"/>
              <a:t>Stylus</a:t>
            </a:r>
            <a:endParaRPr lang="en-US" dirty="0" smtClean="0"/>
          </a:p>
          <a:p>
            <a:pPr lvl="1"/>
            <a:r>
              <a:rPr lang="en-US" dirty="0" smtClean="0"/>
              <a:t>Turbine</a:t>
            </a:r>
          </a:p>
          <a:p>
            <a:pPr lvl="1"/>
            <a:r>
              <a:rPr lang="en-US" dirty="0" smtClean="0"/>
              <a:t>switch CSS</a:t>
            </a:r>
          </a:p>
          <a:p>
            <a:pPr lvl="1"/>
            <a:r>
              <a:rPr lang="en-US" dirty="0" err="1" smtClean="0"/>
              <a:t>Pcss</a:t>
            </a:r>
            <a:r>
              <a:rPr lang="en-US" dirty="0"/>
              <a:t/>
            </a:r>
            <a:br>
              <a:rPr lang="en-US" dirty="0"/>
            </a:br>
            <a:endParaRPr lang="en-US" dirty="0"/>
          </a:p>
        </p:txBody>
      </p:sp>
      <p:pic>
        <p:nvPicPr>
          <p:cNvPr id="1026" name="Picture 2" descr="http://1stwdcdn-31d9.kxcdn.com/wp-content/uploads/2012/05/preprocess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43400"/>
            <a:ext cx="6667500"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9592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Sass Installation</a:t>
            </a:r>
            <a:endParaRPr lang="en-US" dirty="0"/>
          </a:p>
        </p:txBody>
      </p:sp>
      <p:sp>
        <p:nvSpPr>
          <p:cNvPr id="3" name="Content Placeholder 2"/>
          <p:cNvSpPr>
            <a:spLocks noGrp="1"/>
          </p:cNvSpPr>
          <p:nvPr>
            <p:ph idx="1"/>
          </p:nvPr>
        </p:nvSpPr>
        <p:spPr/>
        <p:txBody>
          <a:bodyPr>
            <a:normAutofit fontScale="85000" lnSpcReduction="20000"/>
          </a:bodyPr>
          <a:lstStyle/>
          <a:p>
            <a:r>
              <a:rPr lang="en-NZ" dirty="0" smtClean="0">
                <a:hlinkClick r:id="rId3"/>
              </a:rPr>
              <a:t>Detailed installation</a:t>
            </a:r>
            <a:endParaRPr lang="en-US" dirty="0" smtClean="0"/>
          </a:p>
          <a:p>
            <a:r>
              <a:rPr lang="en-US" dirty="0" smtClean="0"/>
              <a:t>Before </a:t>
            </a:r>
            <a:r>
              <a:rPr lang="en-US" dirty="0"/>
              <a:t>you start using Sass you will need to install Ruby. </a:t>
            </a:r>
            <a:endParaRPr lang="en-US" dirty="0" smtClean="0"/>
          </a:p>
          <a:p>
            <a:r>
              <a:rPr lang="en-US" dirty="0" smtClean="0"/>
              <a:t>The </a:t>
            </a:r>
            <a:r>
              <a:rPr lang="en-US" dirty="0"/>
              <a:t>fastest way to get Ruby on your Windows computer is to use </a:t>
            </a:r>
            <a:r>
              <a:rPr lang="en-US" dirty="0">
                <a:hlinkClick r:id="rId4"/>
              </a:rPr>
              <a:t>Ruby Installer</a:t>
            </a:r>
            <a:r>
              <a:rPr lang="en-US" dirty="0"/>
              <a:t>. </a:t>
            </a:r>
            <a:endParaRPr lang="en-US" dirty="0" smtClean="0"/>
          </a:p>
          <a:p>
            <a:r>
              <a:rPr lang="en-US" dirty="0" smtClean="0"/>
              <a:t>It's </a:t>
            </a:r>
            <a:r>
              <a:rPr lang="en-US" dirty="0"/>
              <a:t>a single-click installer that will get everything set up for you super fast</a:t>
            </a:r>
            <a:r>
              <a:rPr lang="en-US" dirty="0" smtClean="0"/>
              <a:t>.</a:t>
            </a:r>
          </a:p>
          <a:p>
            <a:r>
              <a:rPr lang="en-US" dirty="0"/>
              <a:t>Open your Terminal or Command </a:t>
            </a:r>
            <a:r>
              <a:rPr lang="en-US" dirty="0" smtClean="0"/>
              <a:t>Prompt</a:t>
            </a:r>
          </a:p>
          <a:p>
            <a:r>
              <a:rPr lang="en-US" dirty="0"/>
              <a:t>Install </a:t>
            </a:r>
            <a:r>
              <a:rPr lang="en-US" dirty="0" smtClean="0"/>
              <a:t>Sass</a:t>
            </a:r>
          </a:p>
          <a:p>
            <a:pPr lvl="1"/>
            <a:r>
              <a:rPr lang="en-US" dirty="0">
                <a:latin typeface="Consolas" panose="020B0609020204030204" pitchFamily="49" charset="0"/>
                <a:cs typeface="Consolas" panose="020B0609020204030204" pitchFamily="49" charset="0"/>
              </a:rPr>
              <a:t>gem install </a:t>
            </a:r>
            <a:r>
              <a:rPr lang="en-US" dirty="0" smtClean="0">
                <a:latin typeface="Consolas" panose="020B0609020204030204" pitchFamily="49" charset="0"/>
                <a:cs typeface="Consolas" panose="020B0609020204030204" pitchFamily="49" charset="0"/>
              </a:rPr>
              <a:t>sass</a:t>
            </a:r>
          </a:p>
          <a:p>
            <a:r>
              <a:rPr lang="en-US" dirty="0"/>
              <a:t> You should now have Sass installed, but it never hurts to double-check. In your terminal application you can type</a:t>
            </a:r>
            <a:r>
              <a:rPr lang="en-US" dirty="0" smtClean="0"/>
              <a:t>:</a:t>
            </a:r>
          </a:p>
          <a:p>
            <a:pPr lvl="1"/>
            <a:r>
              <a:rPr lang="en-US" dirty="0">
                <a:latin typeface="Consolas" panose="020B0609020204030204" pitchFamily="49" charset="0"/>
                <a:cs typeface="Consolas" panose="020B0609020204030204" pitchFamily="49" charset="0"/>
              </a:rPr>
              <a:t>sass </a:t>
            </a:r>
            <a:r>
              <a:rPr lang="en-US" dirty="0" smtClean="0">
                <a:latin typeface="Consolas" panose="020B0609020204030204" pitchFamily="49" charset="0"/>
                <a:cs typeface="Consolas" panose="020B0609020204030204" pitchFamily="49" charset="0"/>
              </a:rPr>
              <a:t>–v</a:t>
            </a:r>
          </a:p>
          <a:p>
            <a:pPr lvl="1"/>
            <a:r>
              <a:rPr lang="en-NZ" dirty="0" smtClean="0">
                <a:latin typeface="+mj-lt"/>
                <a:cs typeface="Consolas" panose="020B0609020204030204" pitchFamily="49" charset="0"/>
              </a:rPr>
              <a:t>It should return your sass version</a:t>
            </a:r>
          </a:p>
          <a:p>
            <a:r>
              <a:rPr lang="en-US" dirty="0"/>
              <a:t>Once you start tinkering with Sass, it will take your preprocessed Sass file and save it as a normal CSS file </a:t>
            </a:r>
            <a:endParaRPr lang="en-US" dirty="0" smtClean="0"/>
          </a:p>
          <a:p>
            <a:pPr lvl="1"/>
            <a:r>
              <a:rPr lang="en-US" dirty="0">
                <a:latin typeface="Consolas" panose="020B0609020204030204" pitchFamily="49" charset="0"/>
                <a:cs typeface="Consolas" panose="020B0609020204030204" pitchFamily="49" charset="0"/>
              </a:rPr>
              <a:t>sass </a:t>
            </a:r>
            <a:r>
              <a:rPr lang="en-US" dirty="0" err="1">
                <a:latin typeface="Consolas" panose="020B0609020204030204" pitchFamily="49" charset="0"/>
                <a:cs typeface="Consolas" panose="020B0609020204030204" pitchFamily="49" charset="0"/>
              </a:rPr>
              <a:t>input.scss</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output.css</a:t>
            </a:r>
          </a:p>
          <a:p>
            <a:r>
              <a:rPr lang="en-US" dirty="0">
                <a:latin typeface="+mj-lt"/>
                <a:cs typeface="Consolas" panose="020B0609020204030204" pitchFamily="49" charset="0"/>
              </a:rPr>
              <a:t>You can watch either individual files or entire </a:t>
            </a:r>
            <a:r>
              <a:rPr lang="en-US" dirty="0" smtClean="0">
                <a:latin typeface="+mj-lt"/>
                <a:cs typeface="Consolas" panose="020B0609020204030204" pitchFamily="49" charset="0"/>
              </a:rPr>
              <a:t>directories for sass to monitor changes to .</a:t>
            </a:r>
            <a:r>
              <a:rPr lang="en-US" dirty="0" err="1" smtClean="0">
                <a:latin typeface="+mj-lt"/>
                <a:cs typeface="Consolas" panose="020B0609020204030204" pitchFamily="49" charset="0"/>
              </a:rPr>
              <a:t>scss</a:t>
            </a:r>
            <a:r>
              <a:rPr lang="en-US" dirty="0" smtClean="0">
                <a:latin typeface="+mj-lt"/>
                <a:cs typeface="Consolas" panose="020B0609020204030204" pitchFamily="49" charset="0"/>
              </a:rPr>
              <a:t> an automatic generation of .</a:t>
            </a:r>
            <a:r>
              <a:rPr lang="en-US" dirty="0" err="1" smtClean="0">
                <a:latin typeface="+mj-lt"/>
                <a:cs typeface="Consolas" panose="020B0609020204030204" pitchFamily="49" charset="0"/>
              </a:rPr>
              <a:t>css</a:t>
            </a:r>
            <a:r>
              <a:rPr lang="en-US" dirty="0" smtClean="0">
                <a:latin typeface="+mj-lt"/>
                <a:cs typeface="Consolas" panose="020B0609020204030204" pitchFamily="49" charset="0"/>
              </a:rPr>
              <a:t> output</a:t>
            </a:r>
          </a:p>
          <a:p>
            <a:pPr lvl="1"/>
            <a:r>
              <a:rPr lang="en-US" dirty="0">
                <a:latin typeface="Consolas" panose="020B0609020204030204" pitchFamily="49" charset="0"/>
                <a:cs typeface="Consolas" panose="020B0609020204030204" pitchFamily="49" charset="0"/>
              </a:rPr>
              <a:t>sass --watch </a:t>
            </a:r>
            <a:r>
              <a:rPr lang="en-US" dirty="0" err="1" smtClean="0">
                <a:latin typeface="Consolas" panose="020B0609020204030204" pitchFamily="49" charset="0"/>
                <a:cs typeface="Consolas" panose="020B0609020204030204" pitchFamily="49" charset="0"/>
              </a:rPr>
              <a:t>folderName</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095378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V</a:t>
            </a:r>
            <a:r>
              <a:rPr lang="en-NZ" dirty="0" smtClean="0"/>
              <a:t>ariables</a:t>
            </a:r>
            <a:endParaRPr lang="en-US" dirty="0"/>
          </a:p>
        </p:txBody>
      </p:sp>
      <p:sp>
        <p:nvSpPr>
          <p:cNvPr id="3" name="Content Placeholder 2"/>
          <p:cNvSpPr>
            <a:spLocks noGrp="1"/>
          </p:cNvSpPr>
          <p:nvPr>
            <p:ph idx="1"/>
          </p:nvPr>
        </p:nvSpPr>
        <p:spPr>
          <a:xfrm>
            <a:off x="76200" y="1600200"/>
            <a:ext cx="5791200" cy="5181600"/>
          </a:xfrm>
        </p:spPr>
        <p:txBody>
          <a:bodyPr>
            <a:normAutofit fontScale="92500" lnSpcReduction="20000"/>
          </a:bodyPr>
          <a:lstStyle/>
          <a:p>
            <a:r>
              <a:rPr lang="en-US" dirty="0"/>
              <a:t>Think of variables as a way to store information that you want to reuse throughout your </a:t>
            </a:r>
            <a:r>
              <a:rPr lang="en-US" dirty="0" err="1" smtClean="0"/>
              <a:t>stylesheet</a:t>
            </a:r>
            <a:endParaRPr lang="en-US" dirty="0" smtClean="0"/>
          </a:p>
          <a:p>
            <a:r>
              <a:rPr lang="en-US" dirty="0" smtClean="0"/>
              <a:t>You </a:t>
            </a:r>
            <a:r>
              <a:rPr lang="en-US" dirty="0"/>
              <a:t>can store things like colors, font stacks, or any CSS value you think you'll want to </a:t>
            </a:r>
            <a:r>
              <a:rPr lang="en-US" dirty="0" smtClean="0"/>
              <a:t>reuse </a:t>
            </a:r>
          </a:p>
          <a:p>
            <a:r>
              <a:rPr lang="en-US" dirty="0" smtClean="0"/>
              <a:t>Sass </a:t>
            </a:r>
            <a:r>
              <a:rPr lang="en-US" dirty="0"/>
              <a:t>uses the $ symbol to make something a </a:t>
            </a:r>
            <a:r>
              <a:rPr lang="en-US" dirty="0" smtClean="0"/>
              <a:t>variable</a:t>
            </a:r>
          </a:p>
          <a:p>
            <a:r>
              <a:rPr lang="en-US" dirty="0"/>
              <a:t>When the Sass is processed, it takes the variables we define for the $</a:t>
            </a:r>
            <a:r>
              <a:rPr lang="en-US" dirty="0" smtClean="0"/>
              <a:t>font-stack</a:t>
            </a:r>
            <a:r>
              <a:rPr lang="en-US" dirty="0"/>
              <a:t> and $primary-color </a:t>
            </a:r>
            <a:r>
              <a:rPr lang="en-US" dirty="0" smtClean="0"/>
              <a:t>variables and </a:t>
            </a:r>
            <a:r>
              <a:rPr lang="en-US" dirty="0"/>
              <a:t>outputs normal CSS with our variable values placed in the </a:t>
            </a:r>
            <a:r>
              <a:rPr lang="en-US" dirty="0" smtClean="0"/>
              <a:t>CSS</a:t>
            </a:r>
          </a:p>
          <a:p>
            <a:r>
              <a:rPr lang="en-US" dirty="0" smtClean="0"/>
              <a:t>This </a:t>
            </a:r>
            <a:r>
              <a:rPr lang="en-US" dirty="0"/>
              <a:t>can be extremely powerful when working with brand colors and keeping them consistent throughout the </a:t>
            </a:r>
            <a:r>
              <a:rPr lang="en-US" dirty="0" smtClean="0"/>
              <a:t>site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447800"/>
            <a:ext cx="3200400" cy="1918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662" y="5075712"/>
            <a:ext cx="3067439"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own Arrow 3"/>
          <p:cNvSpPr/>
          <p:nvPr/>
        </p:nvSpPr>
        <p:spPr>
          <a:xfrm>
            <a:off x="6685808" y="3581400"/>
            <a:ext cx="609600" cy="1219200"/>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191145" y="3810000"/>
            <a:ext cx="1848592" cy="646331"/>
          </a:xfrm>
          <a:prstGeom prst="rect">
            <a:avLst/>
          </a:prstGeom>
          <a:noFill/>
        </p:spPr>
        <p:txBody>
          <a:bodyPr wrap="square" rtlCol="0">
            <a:spAutoFit/>
          </a:bodyPr>
          <a:lstStyle/>
          <a:p>
            <a:pPr algn="ctr"/>
            <a:r>
              <a:rPr lang="en-NZ" dirty="0" smtClean="0"/>
              <a:t>SASS</a:t>
            </a:r>
          </a:p>
          <a:p>
            <a:pPr algn="ctr"/>
            <a:r>
              <a:rPr lang="en-NZ" dirty="0" err="1" smtClean="0"/>
              <a:t>preprocessing</a:t>
            </a:r>
            <a:endParaRPr lang="en-US" dirty="0"/>
          </a:p>
        </p:txBody>
      </p:sp>
    </p:spTree>
    <p:extLst>
      <p:ext uri="{BB962C8B-B14F-4D97-AF65-F5344CB8AC3E}">
        <p14:creationId xmlns:p14="http://schemas.microsoft.com/office/powerpoint/2010/main" val="20622884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Nesting</a:t>
            </a:r>
            <a:endParaRPr lang="en-US" dirty="0"/>
          </a:p>
        </p:txBody>
      </p:sp>
      <p:sp>
        <p:nvSpPr>
          <p:cNvPr id="3" name="Content Placeholder 2"/>
          <p:cNvSpPr>
            <a:spLocks noGrp="1"/>
          </p:cNvSpPr>
          <p:nvPr>
            <p:ph idx="1"/>
          </p:nvPr>
        </p:nvSpPr>
        <p:spPr>
          <a:xfrm>
            <a:off x="457200" y="1600200"/>
            <a:ext cx="3810000" cy="4876800"/>
          </a:xfrm>
        </p:spPr>
        <p:txBody>
          <a:bodyPr>
            <a:normAutofit fontScale="85000" lnSpcReduction="20000"/>
          </a:bodyPr>
          <a:lstStyle/>
          <a:p>
            <a:r>
              <a:rPr lang="en-US" dirty="0" smtClean="0"/>
              <a:t>When </a:t>
            </a:r>
            <a:r>
              <a:rPr lang="en-US" dirty="0"/>
              <a:t>writing HTML you've probably noticed that it has a clear nested and visual hierarchy. CSS, on the other hand, doesn't.</a:t>
            </a:r>
          </a:p>
          <a:p>
            <a:r>
              <a:rPr lang="en-US" dirty="0"/>
              <a:t>Sass will let you nest your CSS selectors in a way that follows the same visual hierarchy of your HTML. </a:t>
            </a:r>
            <a:endParaRPr lang="en-US" dirty="0" smtClean="0"/>
          </a:p>
          <a:p>
            <a:r>
              <a:rPr lang="en-US" dirty="0"/>
              <a:t>This is a great way to organize your CSS and make it more readable.</a:t>
            </a:r>
            <a:endParaRPr lang="en-US" dirty="0" smtClean="0"/>
          </a:p>
          <a:p>
            <a:r>
              <a:rPr lang="en-US" dirty="0" smtClean="0"/>
              <a:t>Be </a:t>
            </a:r>
            <a:r>
              <a:rPr lang="en-US" dirty="0"/>
              <a:t>aware that overly nested rules will result in over-qualified CSS that could prove hard to maintain and is generally considered bad practice.</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209800"/>
            <a:ext cx="2228850" cy="341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011" y="2184070"/>
            <a:ext cx="1809750" cy="341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Down Arrow 5"/>
          <p:cNvSpPr/>
          <p:nvPr/>
        </p:nvSpPr>
        <p:spPr>
          <a:xfrm rot="16200000">
            <a:off x="6723174" y="3593099"/>
            <a:ext cx="304801" cy="685969"/>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248400" y="3352800"/>
            <a:ext cx="1254350" cy="430887"/>
          </a:xfrm>
          <a:prstGeom prst="rect">
            <a:avLst/>
          </a:prstGeom>
          <a:noFill/>
        </p:spPr>
        <p:txBody>
          <a:bodyPr wrap="square" rtlCol="0">
            <a:spAutoFit/>
          </a:bodyPr>
          <a:lstStyle/>
          <a:p>
            <a:pPr algn="ctr"/>
            <a:r>
              <a:rPr lang="en-NZ" sz="1100" dirty="0" smtClean="0"/>
              <a:t>SASS</a:t>
            </a:r>
          </a:p>
          <a:p>
            <a:pPr algn="ctr"/>
            <a:r>
              <a:rPr lang="en-NZ" sz="1100" dirty="0" err="1" smtClean="0"/>
              <a:t>preprocessing</a:t>
            </a:r>
            <a:endParaRPr lang="en-US" sz="1100" dirty="0"/>
          </a:p>
        </p:txBody>
      </p:sp>
    </p:spTree>
    <p:extLst>
      <p:ext uri="{BB962C8B-B14F-4D97-AF65-F5344CB8AC3E}">
        <p14:creationId xmlns:p14="http://schemas.microsoft.com/office/powerpoint/2010/main" val="1915896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I</a:t>
            </a:r>
            <a:r>
              <a:rPr lang="en-NZ" dirty="0" smtClean="0"/>
              <a:t>mport</a:t>
            </a:r>
            <a:endParaRPr lang="en-US" dirty="0"/>
          </a:p>
        </p:txBody>
      </p:sp>
      <p:sp>
        <p:nvSpPr>
          <p:cNvPr id="3" name="Content Placeholder 2"/>
          <p:cNvSpPr>
            <a:spLocks noGrp="1"/>
          </p:cNvSpPr>
          <p:nvPr>
            <p:ph idx="1"/>
          </p:nvPr>
        </p:nvSpPr>
        <p:spPr>
          <a:xfrm>
            <a:off x="0" y="1600200"/>
            <a:ext cx="5334000" cy="5257800"/>
          </a:xfrm>
        </p:spPr>
        <p:txBody>
          <a:bodyPr>
            <a:normAutofit fontScale="70000" lnSpcReduction="20000"/>
          </a:bodyPr>
          <a:lstStyle/>
          <a:p>
            <a:r>
              <a:rPr lang="en-US" dirty="0"/>
              <a:t>CSS has an import option that lets you split your CSS into smaller, more maintainable </a:t>
            </a:r>
            <a:r>
              <a:rPr lang="en-US" dirty="0" smtClean="0"/>
              <a:t>portions</a:t>
            </a:r>
          </a:p>
          <a:p>
            <a:r>
              <a:rPr lang="en-US" dirty="0" smtClean="0"/>
              <a:t>The </a:t>
            </a:r>
            <a:r>
              <a:rPr lang="en-US" dirty="0"/>
              <a:t>only drawback is that each time you use @import in CSS it creates another HTTP </a:t>
            </a:r>
            <a:r>
              <a:rPr lang="en-US" dirty="0" smtClean="0"/>
              <a:t>request</a:t>
            </a:r>
          </a:p>
          <a:p>
            <a:r>
              <a:rPr lang="en-US" dirty="0" smtClean="0"/>
              <a:t>Sass </a:t>
            </a:r>
            <a:r>
              <a:rPr lang="en-US" dirty="0"/>
              <a:t>builds on top of the current CSS @import but instead of requiring an HTTP request, Sass will take the file that you want to import and combine it with the file you're importing into so you can serve a single CSS file to the web </a:t>
            </a:r>
            <a:r>
              <a:rPr lang="en-US" dirty="0" smtClean="0"/>
              <a:t>browser</a:t>
            </a:r>
          </a:p>
          <a:p>
            <a:r>
              <a:rPr lang="en-US" dirty="0"/>
              <a:t>You can create partial Sass files that contain little snippets of CSS that you can include in other Sass files. This is a great way to modularize your CSS and help keep things easier to </a:t>
            </a:r>
            <a:r>
              <a:rPr lang="en-US" dirty="0" smtClean="0"/>
              <a:t>maintain</a:t>
            </a:r>
          </a:p>
          <a:p>
            <a:r>
              <a:rPr lang="en-US" dirty="0" smtClean="0"/>
              <a:t>A </a:t>
            </a:r>
            <a:r>
              <a:rPr lang="en-US" dirty="0"/>
              <a:t>partial is simply a Sass file named with a leading underscore. You might name it something like </a:t>
            </a:r>
            <a:r>
              <a:rPr lang="en-US" dirty="0">
                <a:latin typeface="Consolas" panose="020B0609020204030204" pitchFamily="49" charset="0"/>
                <a:cs typeface="Consolas" panose="020B0609020204030204" pitchFamily="49" charset="0"/>
              </a:rPr>
              <a:t>_</a:t>
            </a:r>
            <a:r>
              <a:rPr lang="en-US" dirty="0" err="1" smtClean="0">
                <a:latin typeface="Consolas" panose="020B0609020204030204" pitchFamily="49" charset="0"/>
                <a:cs typeface="Consolas" panose="020B0609020204030204" pitchFamily="49" charset="0"/>
              </a:rPr>
              <a:t>partial.scss</a:t>
            </a:r>
            <a:endParaRPr lang="en-US" dirty="0"/>
          </a:p>
          <a:p>
            <a:r>
              <a:rPr lang="en-US" dirty="0"/>
              <a:t>Let's say you have a couple of </a:t>
            </a:r>
            <a:r>
              <a:rPr lang="en-US" dirty="0" smtClean="0"/>
              <a:t>Sass files</a:t>
            </a:r>
            <a:r>
              <a:rPr lang="en-US" dirty="0"/>
              <a:t>, _</a:t>
            </a:r>
            <a:r>
              <a:rPr lang="en-US" dirty="0" err="1"/>
              <a:t>reset.scss</a:t>
            </a:r>
            <a:r>
              <a:rPr lang="en-US" dirty="0"/>
              <a:t> and </a:t>
            </a:r>
            <a:r>
              <a:rPr lang="en-US" dirty="0" err="1" smtClean="0"/>
              <a:t>base.scss</a:t>
            </a:r>
            <a:r>
              <a:rPr lang="en-US" dirty="0" smtClean="0"/>
              <a:t> </a:t>
            </a:r>
            <a:r>
              <a:rPr lang="en-US" dirty="0"/>
              <a:t>We want to import </a:t>
            </a:r>
            <a:r>
              <a:rPr lang="en-US" dirty="0">
                <a:latin typeface="Consolas" panose="020B0609020204030204" pitchFamily="49" charset="0"/>
                <a:cs typeface="Consolas" panose="020B0609020204030204" pitchFamily="49" charset="0"/>
              </a:rPr>
              <a:t>_</a:t>
            </a:r>
            <a:r>
              <a:rPr lang="en-US" dirty="0" err="1">
                <a:latin typeface="Consolas" panose="020B0609020204030204" pitchFamily="49" charset="0"/>
                <a:cs typeface="Consolas" panose="020B0609020204030204" pitchFamily="49" charset="0"/>
              </a:rPr>
              <a:t>reset.scss</a:t>
            </a:r>
            <a:r>
              <a:rPr lang="en-US" dirty="0"/>
              <a:t> into </a:t>
            </a:r>
            <a:r>
              <a:rPr lang="en-US" dirty="0" err="1" smtClean="0">
                <a:latin typeface="Consolas" panose="020B0609020204030204" pitchFamily="49" charset="0"/>
                <a:cs typeface="Consolas" panose="020B0609020204030204" pitchFamily="49" charset="0"/>
              </a:rPr>
              <a:t>base.scss</a:t>
            </a:r>
            <a:endParaRPr lang="en-US" dirty="0"/>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762000"/>
            <a:ext cx="1095375"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762000"/>
            <a:ext cx="251460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4343400"/>
            <a:ext cx="2514600"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Down Arrow 6"/>
          <p:cNvSpPr/>
          <p:nvPr/>
        </p:nvSpPr>
        <p:spPr>
          <a:xfrm>
            <a:off x="6702508" y="2942433"/>
            <a:ext cx="609600" cy="1219200"/>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95408" y="3163669"/>
            <a:ext cx="1848592" cy="646331"/>
          </a:xfrm>
          <a:prstGeom prst="rect">
            <a:avLst/>
          </a:prstGeom>
          <a:noFill/>
        </p:spPr>
        <p:txBody>
          <a:bodyPr wrap="square" rtlCol="0">
            <a:spAutoFit/>
          </a:bodyPr>
          <a:lstStyle/>
          <a:p>
            <a:pPr algn="ctr"/>
            <a:r>
              <a:rPr lang="en-NZ" dirty="0" smtClean="0"/>
              <a:t>SASS</a:t>
            </a:r>
          </a:p>
          <a:p>
            <a:pPr algn="ctr"/>
            <a:r>
              <a:rPr lang="en-NZ" dirty="0" err="1" smtClean="0"/>
              <a:t>preprocessing</a:t>
            </a:r>
            <a:endParaRPr lang="en-US" dirty="0"/>
          </a:p>
        </p:txBody>
      </p:sp>
    </p:spTree>
    <p:extLst>
      <p:ext uri="{BB962C8B-B14F-4D97-AF65-F5344CB8AC3E}">
        <p14:creationId xmlns:p14="http://schemas.microsoft.com/office/powerpoint/2010/main" val="16314805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Mixins</a:t>
            </a:r>
            <a:endParaRPr lang="en-US" dirty="0"/>
          </a:p>
        </p:txBody>
      </p:sp>
      <p:sp>
        <p:nvSpPr>
          <p:cNvPr id="3" name="Content Placeholder 2"/>
          <p:cNvSpPr>
            <a:spLocks noGrp="1"/>
          </p:cNvSpPr>
          <p:nvPr>
            <p:ph idx="1"/>
          </p:nvPr>
        </p:nvSpPr>
        <p:spPr>
          <a:xfrm>
            <a:off x="152400" y="1600200"/>
            <a:ext cx="5105400" cy="5105400"/>
          </a:xfrm>
        </p:spPr>
        <p:txBody>
          <a:bodyPr>
            <a:normAutofit fontScale="85000" lnSpcReduction="20000"/>
          </a:bodyPr>
          <a:lstStyle/>
          <a:p>
            <a:r>
              <a:rPr lang="en-US" dirty="0"/>
              <a:t>Some things in CSS are a bit tedious to write, especially with CSS3 and the many vendor prefixes that exist. </a:t>
            </a:r>
            <a:endParaRPr lang="en-US" dirty="0" smtClean="0"/>
          </a:p>
          <a:p>
            <a:r>
              <a:rPr lang="en-US" dirty="0" smtClean="0"/>
              <a:t>A </a:t>
            </a:r>
            <a:r>
              <a:rPr lang="en-US" dirty="0" err="1"/>
              <a:t>mixin</a:t>
            </a:r>
            <a:r>
              <a:rPr lang="en-US" dirty="0"/>
              <a:t> lets you make groups of CSS declarations that you want to reuse throughout your site. </a:t>
            </a:r>
            <a:endParaRPr lang="en-US" dirty="0" smtClean="0"/>
          </a:p>
          <a:p>
            <a:r>
              <a:rPr lang="en-US" dirty="0" smtClean="0"/>
              <a:t>You </a:t>
            </a:r>
            <a:r>
              <a:rPr lang="en-US" dirty="0"/>
              <a:t>can even pass in values to make your </a:t>
            </a:r>
            <a:r>
              <a:rPr lang="en-US" dirty="0" err="1"/>
              <a:t>mixin</a:t>
            </a:r>
            <a:r>
              <a:rPr lang="en-US" dirty="0"/>
              <a:t> more flexible. </a:t>
            </a:r>
            <a:endParaRPr lang="en-US" dirty="0" smtClean="0"/>
          </a:p>
          <a:p>
            <a:r>
              <a:rPr lang="en-US" dirty="0" smtClean="0"/>
              <a:t>To </a:t>
            </a:r>
            <a:r>
              <a:rPr lang="en-US" dirty="0"/>
              <a:t>create a </a:t>
            </a:r>
            <a:r>
              <a:rPr lang="en-US" dirty="0" err="1"/>
              <a:t>mixin</a:t>
            </a:r>
            <a:r>
              <a:rPr lang="en-US" dirty="0"/>
              <a:t> you use the @</a:t>
            </a:r>
            <a:r>
              <a:rPr lang="en-US" dirty="0" err="1"/>
              <a:t>mixin</a:t>
            </a:r>
            <a:r>
              <a:rPr lang="en-US" dirty="0"/>
              <a:t> directive and give it a name. </a:t>
            </a:r>
            <a:endParaRPr lang="en-US" dirty="0" smtClean="0"/>
          </a:p>
          <a:p>
            <a:r>
              <a:rPr lang="en-US" dirty="0" smtClean="0"/>
              <a:t>We've </a:t>
            </a:r>
            <a:r>
              <a:rPr lang="en-US" dirty="0"/>
              <a:t>named our </a:t>
            </a:r>
            <a:r>
              <a:rPr lang="en-US" dirty="0" err="1"/>
              <a:t>mixin</a:t>
            </a:r>
            <a:r>
              <a:rPr lang="en-US" dirty="0"/>
              <a:t> border-radius. </a:t>
            </a:r>
            <a:endParaRPr lang="en-US" dirty="0" smtClean="0"/>
          </a:p>
          <a:p>
            <a:r>
              <a:rPr lang="en-US" dirty="0" smtClean="0"/>
              <a:t>We're </a:t>
            </a:r>
            <a:r>
              <a:rPr lang="en-US" dirty="0"/>
              <a:t>also using the variable $radius inside the parentheses so we can pass in a radius of whatever we want. </a:t>
            </a:r>
            <a:endParaRPr lang="en-US" dirty="0" smtClean="0"/>
          </a:p>
          <a:p>
            <a:r>
              <a:rPr lang="en-US" dirty="0" smtClean="0"/>
              <a:t>After </a:t>
            </a:r>
            <a:r>
              <a:rPr lang="en-US" dirty="0"/>
              <a:t>you create your </a:t>
            </a:r>
            <a:r>
              <a:rPr lang="en-US" dirty="0" err="1"/>
              <a:t>mixin</a:t>
            </a:r>
            <a:r>
              <a:rPr lang="en-US" dirty="0"/>
              <a:t>, you can then use it as a CSS declaration starting with @include followed by the name of the </a:t>
            </a:r>
            <a:r>
              <a:rPr lang="en-US" dirty="0" err="1"/>
              <a:t>mixin</a:t>
            </a:r>
            <a:r>
              <a:rPr lang="en-US" dirty="0"/>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066800"/>
            <a:ext cx="2676525" cy="192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5012" y="5105400"/>
            <a:ext cx="2171700" cy="136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Down Arrow 5"/>
          <p:cNvSpPr/>
          <p:nvPr/>
        </p:nvSpPr>
        <p:spPr>
          <a:xfrm>
            <a:off x="6424612" y="3421635"/>
            <a:ext cx="609600" cy="1219200"/>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017512" y="3642871"/>
            <a:ext cx="1848592" cy="646331"/>
          </a:xfrm>
          <a:prstGeom prst="rect">
            <a:avLst/>
          </a:prstGeom>
          <a:noFill/>
        </p:spPr>
        <p:txBody>
          <a:bodyPr wrap="square" rtlCol="0">
            <a:spAutoFit/>
          </a:bodyPr>
          <a:lstStyle/>
          <a:p>
            <a:pPr algn="ctr"/>
            <a:r>
              <a:rPr lang="en-NZ" dirty="0" smtClean="0"/>
              <a:t>SASS</a:t>
            </a:r>
          </a:p>
          <a:p>
            <a:pPr algn="ctr"/>
            <a:r>
              <a:rPr lang="en-NZ" dirty="0" err="1" smtClean="0"/>
              <a:t>preprocessing</a:t>
            </a:r>
            <a:endParaRPr lang="en-US" dirty="0"/>
          </a:p>
        </p:txBody>
      </p:sp>
    </p:spTree>
    <p:extLst>
      <p:ext uri="{BB962C8B-B14F-4D97-AF65-F5344CB8AC3E}">
        <p14:creationId xmlns:p14="http://schemas.microsoft.com/office/powerpoint/2010/main" val="19850794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Extend/Inheritance</a:t>
            </a:r>
            <a:endParaRPr lang="en-US" dirty="0"/>
          </a:p>
        </p:txBody>
      </p:sp>
      <p:sp>
        <p:nvSpPr>
          <p:cNvPr id="3" name="Content Placeholder 2"/>
          <p:cNvSpPr>
            <a:spLocks noGrp="1"/>
          </p:cNvSpPr>
          <p:nvPr>
            <p:ph idx="1"/>
          </p:nvPr>
        </p:nvSpPr>
        <p:spPr>
          <a:xfrm>
            <a:off x="419184" y="1295400"/>
            <a:ext cx="8229600" cy="4876800"/>
          </a:xfrm>
        </p:spPr>
        <p:txBody>
          <a:bodyPr/>
          <a:lstStyle/>
          <a:p>
            <a:r>
              <a:rPr lang="en-US" dirty="0" smtClean="0"/>
              <a:t>Using</a:t>
            </a:r>
            <a:r>
              <a:rPr lang="en-US" dirty="0"/>
              <a:t> @extend lets you share a set of CSS properties from one selector to another. </a:t>
            </a:r>
            <a:endParaRPr lang="en-US"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302947"/>
            <a:ext cx="1762125"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602984"/>
            <a:ext cx="2705100" cy="392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Down Arrow 5"/>
          <p:cNvSpPr/>
          <p:nvPr/>
        </p:nvSpPr>
        <p:spPr>
          <a:xfrm rot="16200000">
            <a:off x="4381584" y="4374550"/>
            <a:ext cx="304801" cy="685969"/>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744104" y="3855376"/>
            <a:ext cx="1579760" cy="584775"/>
          </a:xfrm>
          <a:prstGeom prst="rect">
            <a:avLst/>
          </a:prstGeom>
          <a:noFill/>
        </p:spPr>
        <p:txBody>
          <a:bodyPr wrap="square" rtlCol="0">
            <a:spAutoFit/>
          </a:bodyPr>
          <a:lstStyle/>
          <a:p>
            <a:pPr algn="ctr"/>
            <a:r>
              <a:rPr lang="en-NZ" sz="1600" dirty="0" smtClean="0"/>
              <a:t>SASS</a:t>
            </a:r>
          </a:p>
          <a:p>
            <a:pPr algn="ctr"/>
            <a:r>
              <a:rPr lang="en-NZ" sz="1600" dirty="0" err="1" smtClean="0"/>
              <a:t>preprocessing</a:t>
            </a:r>
            <a:endParaRPr lang="en-US" sz="1600" dirty="0"/>
          </a:p>
        </p:txBody>
      </p:sp>
    </p:spTree>
    <p:extLst>
      <p:ext uri="{BB962C8B-B14F-4D97-AF65-F5344CB8AC3E}">
        <p14:creationId xmlns:p14="http://schemas.microsoft.com/office/powerpoint/2010/main" val="32850253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smtClean="0"/>
              <a:t>Operators</a:t>
            </a:r>
            <a:endParaRPr lang="en-US" dirty="0"/>
          </a:p>
        </p:txBody>
      </p:sp>
      <p:sp>
        <p:nvSpPr>
          <p:cNvPr id="3" name="Content Placeholder 2"/>
          <p:cNvSpPr>
            <a:spLocks noGrp="1"/>
          </p:cNvSpPr>
          <p:nvPr>
            <p:ph idx="1"/>
          </p:nvPr>
        </p:nvSpPr>
        <p:spPr>
          <a:xfrm>
            <a:off x="457200" y="1600200"/>
            <a:ext cx="4876800" cy="4876800"/>
          </a:xfrm>
        </p:spPr>
        <p:txBody>
          <a:bodyPr/>
          <a:lstStyle/>
          <a:p>
            <a:r>
              <a:rPr lang="en-US" dirty="0"/>
              <a:t>Doing math in your CSS is very helpful. </a:t>
            </a:r>
            <a:endParaRPr lang="en-US" dirty="0" smtClean="0"/>
          </a:p>
          <a:p>
            <a:r>
              <a:rPr lang="en-US" dirty="0" smtClean="0"/>
              <a:t>Sass </a:t>
            </a:r>
            <a:r>
              <a:rPr lang="en-US" dirty="0"/>
              <a:t>has a handful of standard math operators like +, -, *, /, and %. </a:t>
            </a:r>
            <a:endParaRPr lang="en-US"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3491" y="381000"/>
            <a:ext cx="2181225"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3565" y="3810000"/>
            <a:ext cx="21336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Down Arrow 5"/>
          <p:cNvSpPr/>
          <p:nvPr/>
        </p:nvSpPr>
        <p:spPr>
          <a:xfrm>
            <a:off x="6320765" y="3303008"/>
            <a:ext cx="609600" cy="351633"/>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781800" y="3165337"/>
            <a:ext cx="1848592" cy="523220"/>
          </a:xfrm>
          <a:prstGeom prst="rect">
            <a:avLst/>
          </a:prstGeom>
          <a:noFill/>
        </p:spPr>
        <p:txBody>
          <a:bodyPr wrap="square" rtlCol="0">
            <a:spAutoFit/>
          </a:bodyPr>
          <a:lstStyle/>
          <a:p>
            <a:pPr algn="ctr"/>
            <a:r>
              <a:rPr lang="en-NZ" sz="1400" dirty="0" smtClean="0"/>
              <a:t>SASS</a:t>
            </a:r>
          </a:p>
          <a:p>
            <a:pPr algn="ctr"/>
            <a:r>
              <a:rPr lang="en-NZ" sz="1400" dirty="0" err="1" smtClean="0"/>
              <a:t>preprocessing</a:t>
            </a:r>
            <a:endParaRPr lang="en-US" sz="1400" dirty="0"/>
          </a:p>
        </p:txBody>
      </p:sp>
    </p:spTree>
    <p:extLst>
      <p:ext uri="{BB962C8B-B14F-4D97-AF65-F5344CB8AC3E}">
        <p14:creationId xmlns:p14="http://schemas.microsoft.com/office/powerpoint/2010/main" val="40642862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Sass control </a:t>
            </a:r>
            <a:r>
              <a:rPr lang="en-US" b="1" dirty="0" smtClean="0"/>
              <a:t>directives</a:t>
            </a:r>
            <a:endParaRPr lang="en-US" dirty="0"/>
          </a:p>
        </p:txBody>
      </p:sp>
      <p:sp>
        <p:nvSpPr>
          <p:cNvPr id="3" name="Content Placeholder 2"/>
          <p:cNvSpPr>
            <a:spLocks noGrp="1"/>
          </p:cNvSpPr>
          <p:nvPr>
            <p:ph idx="1"/>
          </p:nvPr>
        </p:nvSpPr>
        <p:spPr/>
        <p:txBody>
          <a:bodyPr/>
          <a:lstStyle/>
          <a:p>
            <a:r>
              <a:rPr lang="en-US" dirty="0"/>
              <a:t>Sass control directives provide flow and logic and give you a finite level of decision making required by </a:t>
            </a:r>
            <a:r>
              <a:rPr lang="en-US" dirty="0" err="1"/>
              <a:t>mixins</a:t>
            </a:r>
            <a:r>
              <a:rPr lang="en-US" dirty="0"/>
              <a:t> and functions.</a:t>
            </a:r>
          </a:p>
        </p:txBody>
      </p:sp>
    </p:spTree>
    <p:extLst>
      <p:ext uri="{BB962C8B-B14F-4D97-AF65-F5344CB8AC3E}">
        <p14:creationId xmlns:p14="http://schemas.microsoft.com/office/powerpoint/2010/main" val="2218241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t>
            </a:r>
            <a:r>
              <a:rPr lang="en-US" b="1" dirty="0" smtClean="0"/>
              <a:t>if</a:t>
            </a:r>
            <a:endParaRPr lang="en-US" dirty="0"/>
          </a:p>
        </p:txBody>
      </p:sp>
      <p:sp>
        <p:nvSpPr>
          <p:cNvPr id="3" name="Content Placeholder 2"/>
          <p:cNvSpPr>
            <a:spLocks noGrp="1"/>
          </p:cNvSpPr>
          <p:nvPr>
            <p:ph idx="1"/>
          </p:nvPr>
        </p:nvSpPr>
        <p:spPr>
          <a:xfrm>
            <a:off x="457200" y="1600200"/>
            <a:ext cx="8229600" cy="1600200"/>
          </a:xfrm>
        </p:spPr>
        <p:txBody>
          <a:bodyPr>
            <a:normAutofit fontScale="77500" lnSpcReduction="20000"/>
          </a:bodyPr>
          <a:lstStyle/>
          <a:p>
            <a:r>
              <a:rPr lang="en-US" dirty="0"/>
              <a:t>The @if control directive takes a </a:t>
            </a:r>
            <a:r>
              <a:rPr lang="en-US" dirty="0" smtClean="0"/>
              <a:t>Sass script </a:t>
            </a:r>
            <a:r>
              <a:rPr lang="en-US" dirty="0"/>
              <a:t>expression and processes its block of styles if the expression returns anything other than false</a:t>
            </a:r>
            <a:r>
              <a:rPr lang="en-US" dirty="0" smtClean="0"/>
              <a:t>.</a:t>
            </a:r>
          </a:p>
          <a:p>
            <a:r>
              <a:rPr lang="en-US" dirty="0"/>
              <a:t>Also notice </a:t>
            </a:r>
            <a:r>
              <a:rPr lang="en-US" dirty="0" smtClean="0"/>
              <a:t>the</a:t>
            </a:r>
            <a:r>
              <a:rPr lang="en-US" dirty="0"/>
              <a:t> @debug followed by a string in each flow option. This </a:t>
            </a:r>
            <a:r>
              <a:rPr lang="en-US" dirty="0" smtClean="0"/>
              <a:t>is </a:t>
            </a:r>
            <a:r>
              <a:rPr lang="en-US" dirty="0"/>
              <a:t>to show you how you can output a message to the command-line output log to let users know about certain events such as a </a:t>
            </a:r>
            <a:r>
              <a:rPr lang="en-US" u="sng" dirty="0">
                <a:hlinkClick r:id="rId2"/>
              </a:rPr>
              <a:t>@warn</a:t>
            </a:r>
            <a:r>
              <a:rPr lang="en-US" dirty="0"/>
              <a:t> or a </a:t>
            </a:r>
            <a:r>
              <a:rPr lang="en-US" u="sng" dirty="0">
                <a:hlinkClick r:id="rId3"/>
              </a:rPr>
              <a:t>@debug</a:t>
            </a:r>
            <a:r>
              <a:rPr lang="en-US" dirty="0"/>
              <a:t> as your code gets executed. </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276600"/>
            <a:ext cx="4248150" cy="291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4300537"/>
            <a:ext cx="1524000"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Down Arrow 5"/>
          <p:cNvSpPr/>
          <p:nvPr/>
        </p:nvSpPr>
        <p:spPr>
          <a:xfrm rot="16200000">
            <a:off x="5819080" y="4804334"/>
            <a:ext cx="304801" cy="685969"/>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181600" y="4285160"/>
            <a:ext cx="1579760" cy="584775"/>
          </a:xfrm>
          <a:prstGeom prst="rect">
            <a:avLst/>
          </a:prstGeom>
          <a:noFill/>
        </p:spPr>
        <p:txBody>
          <a:bodyPr wrap="square" rtlCol="0">
            <a:spAutoFit/>
          </a:bodyPr>
          <a:lstStyle/>
          <a:p>
            <a:pPr algn="ctr"/>
            <a:r>
              <a:rPr lang="en-NZ" sz="1600" dirty="0" smtClean="0"/>
              <a:t>SASS</a:t>
            </a:r>
          </a:p>
          <a:p>
            <a:pPr algn="ctr"/>
            <a:r>
              <a:rPr lang="en-NZ" sz="1600" dirty="0" err="1" smtClean="0"/>
              <a:t>preprocessing</a:t>
            </a:r>
            <a:endParaRPr lang="en-US" sz="1600" dirty="0"/>
          </a:p>
        </p:txBody>
      </p:sp>
    </p:spTree>
    <p:extLst>
      <p:ext uri="{BB962C8B-B14F-4D97-AF65-F5344CB8AC3E}">
        <p14:creationId xmlns:p14="http://schemas.microsoft.com/office/powerpoint/2010/main" val="25102209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CSS3 Keyframe Animation</a:t>
            </a:r>
            <a:endParaRPr lang="en-NZ" dirty="0"/>
          </a:p>
        </p:txBody>
      </p:sp>
      <p:sp>
        <p:nvSpPr>
          <p:cNvPr id="3" name="Content Placeholder 2"/>
          <p:cNvSpPr>
            <a:spLocks noGrp="1"/>
          </p:cNvSpPr>
          <p:nvPr>
            <p:ph idx="1"/>
          </p:nvPr>
        </p:nvSpPr>
        <p:spPr/>
        <p:txBody>
          <a:bodyPr>
            <a:normAutofit fontScale="85000" lnSpcReduction="20000"/>
          </a:bodyPr>
          <a:lstStyle/>
          <a:p>
            <a:r>
              <a:rPr lang="en-US" dirty="0"/>
              <a:t>The </a:t>
            </a:r>
            <a:r>
              <a:rPr lang="en-US" b="1" dirty="0"/>
              <a:t>@</a:t>
            </a:r>
            <a:r>
              <a:rPr lang="en-US" b="1" dirty="0" err="1"/>
              <a:t>keyframes</a:t>
            </a:r>
            <a:r>
              <a:rPr lang="en-US" dirty="0"/>
              <a:t> </a:t>
            </a:r>
            <a:r>
              <a:rPr lang="en-US" dirty="0" smtClean="0"/>
              <a:t>CSS rule</a:t>
            </a:r>
            <a:r>
              <a:rPr lang="en-US" dirty="0"/>
              <a:t> lets authors control the intermediate steps in a CSS animation sequence by establishing </a:t>
            </a:r>
            <a:r>
              <a:rPr lang="en-US" dirty="0" err="1"/>
              <a:t>keyframes</a:t>
            </a:r>
            <a:r>
              <a:rPr lang="en-US" dirty="0"/>
              <a:t> (or waypoints) along the animation sequence that must be reached by certain points during the animation</a:t>
            </a:r>
            <a:r>
              <a:rPr lang="en-US" dirty="0" smtClean="0"/>
              <a:t>.</a:t>
            </a:r>
          </a:p>
          <a:p>
            <a:r>
              <a:rPr lang="en-US" dirty="0" smtClean="0"/>
              <a:t>The </a:t>
            </a:r>
            <a:r>
              <a:rPr lang="en-US" dirty="0"/>
              <a:t>browser will tween </a:t>
            </a:r>
            <a:r>
              <a:rPr lang="en-US" dirty="0" smtClean="0"/>
              <a:t>the key frames for you</a:t>
            </a:r>
            <a:endParaRPr lang="en-US" dirty="0"/>
          </a:p>
          <a:p>
            <a:r>
              <a:rPr lang="en-US" dirty="0"/>
              <a:t>This is a two-step process: First we define the animation, then we assign it to an </a:t>
            </a:r>
            <a:r>
              <a:rPr lang="en-US" dirty="0" smtClean="0"/>
              <a:t>element</a:t>
            </a:r>
            <a:endParaRPr lang="en-US" dirty="0"/>
          </a:p>
          <a:p>
            <a:endParaRPr lang="en-NZ" dirty="0" smtClean="0"/>
          </a:p>
          <a:p>
            <a:r>
              <a:rPr lang="en-NZ" dirty="0" smtClean="0"/>
              <a:t>Define the animation</a:t>
            </a:r>
          </a:p>
          <a:p>
            <a:pPr marL="274320" lvl="1" indent="0">
              <a:buNone/>
            </a:pPr>
            <a:r>
              <a:rPr lang="en-NZ" dirty="0" smtClean="0"/>
              <a:t>@</a:t>
            </a:r>
            <a:r>
              <a:rPr lang="en-NZ" dirty="0" err="1" smtClean="0"/>
              <a:t>keyframes</a:t>
            </a:r>
            <a:r>
              <a:rPr lang="en-NZ" dirty="0" smtClean="0"/>
              <a:t> </a:t>
            </a:r>
            <a:r>
              <a:rPr lang="en-NZ" i="1" dirty="0" err="1" smtClean="0"/>
              <a:t>animationName</a:t>
            </a:r>
            <a:endParaRPr lang="en-NZ" i="1" dirty="0" smtClean="0"/>
          </a:p>
          <a:p>
            <a:pPr marL="274320" lvl="1" indent="0">
              <a:buNone/>
            </a:pPr>
            <a:r>
              <a:rPr lang="en-NZ" dirty="0" smtClean="0"/>
              <a:t>{</a:t>
            </a:r>
          </a:p>
          <a:p>
            <a:pPr marL="548640" lvl="2" indent="0">
              <a:buNone/>
            </a:pPr>
            <a:r>
              <a:rPr lang="en-NZ" i="1" dirty="0" err="1" smtClean="0"/>
              <a:t>Keyframe</a:t>
            </a:r>
            <a:r>
              <a:rPr lang="en-NZ" i="1" dirty="0" smtClean="0"/>
              <a:t> specifications</a:t>
            </a:r>
          </a:p>
          <a:p>
            <a:pPr marL="274320" lvl="1" indent="0">
              <a:buNone/>
            </a:pPr>
            <a:r>
              <a:rPr lang="en-NZ" dirty="0" smtClean="0"/>
              <a:t>}</a:t>
            </a:r>
          </a:p>
          <a:p>
            <a:endParaRPr lang="en-NZ" dirty="0"/>
          </a:p>
          <a:p>
            <a:r>
              <a:rPr lang="en-NZ" dirty="0" smtClean="0"/>
              <a:t>Assign the animation</a:t>
            </a:r>
          </a:p>
          <a:p>
            <a:pPr marL="274320" lvl="1" indent="0">
              <a:buNone/>
            </a:pPr>
            <a:r>
              <a:rPr lang="en-NZ" i="1" dirty="0" smtClean="0"/>
              <a:t>selector</a:t>
            </a:r>
          </a:p>
          <a:p>
            <a:pPr marL="274320" lvl="1" indent="0">
              <a:buNone/>
            </a:pPr>
            <a:r>
              <a:rPr lang="en-NZ" dirty="0" smtClean="0"/>
              <a:t>{</a:t>
            </a:r>
          </a:p>
          <a:p>
            <a:pPr marL="548640" lvl="2" indent="0">
              <a:buNone/>
            </a:pPr>
            <a:r>
              <a:rPr lang="en-NZ" i="1" dirty="0" smtClean="0"/>
              <a:t>Other styles</a:t>
            </a:r>
          </a:p>
          <a:p>
            <a:pPr marL="548640" lvl="2" indent="0">
              <a:buNone/>
            </a:pPr>
            <a:r>
              <a:rPr lang="en-NZ" dirty="0" smtClean="0"/>
              <a:t>animation</a:t>
            </a:r>
            <a:r>
              <a:rPr lang="en-NZ" dirty="0"/>
              <a:t>: </a:t>
            </a:r>
            <a:r>
              <a:rPr lang="en-US" i="1" dirty="0"/>
              <a:t>name duration timing-function delay iteration-count </a:t>
            </a:r>
            <a:r>
              <a:rPr lang="en-US" i="1" dirty="0" smtClean="0"/>
              <a:t>direction;</a:t>
            </a:r>
          </a:p>
          <a:p>
            <a:pPr marL="274320" lvl="1" indent="0">
              <a:buNone/>
            </a:pPr>
            <a:r>
              <a:rPr lang="en-NZ" dirty="0" smtClean="0"/>
              <a:t>}</a:t>
            </a:r>
            <a:endParaRPr lang="en-NZ" dirty="0"/>
          </a:p>
        </p:txBody>
      </p:sp>
    </p:spTree>
    <p:extLst>
      <p:ext uri="{BB962C8B-B14F-4D97-AF65-F5344CB8AC3E}">
        <p14:creationId xmlns:p14="http://schemas.microsoft.com/office/powerpoint/2010/main" val="12820814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t>
            </a:r>
            <a:r>
              <a:rPr lang="en-US" b="1" dirty="0" smtClean="0"/>
              <a:t>for</a:t>
            </a:r>
            <a:endParaRPr lang="en-US" dirty="0"/>
          </a:p>
        </p:txBody>
      </p:sp>
      <p:sp>
        <p:nvSpPr>
          <p:cNvPr id="3" name="Content Placeholder 2"/>
          <p:cNvSpPr>
            <a:spLocks noGrp="1"/>
          </p:cNvSpPr>
          <p:nvPr>
            <p:ph idx="1"/>
          </p:nvPr>
        </p:nvSpPr>
        <p:spPr>
          <a:xfrm>
            <a:off x="457200" y="1600200"/>
            <a:ext cx="8229600" cy="1752600"/>
          </a:xfrm>
        </p:spPr>
        <p:txBody>
          <a:bodyPr/>
          <a:lstStyle/>
          <a:p>
            <a:r>
              <a:rPr lang="en-US" dirty="0" smtClean="0"/>
              <a:t>@</a:t>
            </a:r>
            <a:r>
              <a:rPr lang="en-US" dirty="0"/>
              <a:t>for $</a:t>
            </a:r>
            <a:r>
              <a:rPr lang="en-US" dirty="0" err="1"/>
              <a:t>var</a:t>
            </a:r>
            <a:r>
              <a:rPr lang="en-US" dirty="0"/>
              <a:t> from &lt;start&gt; through &lt;end&gt; which starts at &lt;start&gt; and loops "through" each iteration and ends at &lt;end</a:t>
            </a:r>
            <a:r>
              <a:rPr lang="en-US" dirty="0" smtClean="0"/>
              <a:t>&gt;</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191000"/>
            <a:ext cx="2171700"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971800"/>
            <a:ext cx="1371600"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Down Arrow 5"/>
          <p:cNvSpPr/>
          <p:nvPr/>
        </p:nvSpPr>
        <p:spPr>
          <a:xfrm rot="16200000">
            <a:off x="4381584" y="4943992"/>
            <a:ext cx="304801" cy="685969"/>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744104" y="4424818"/>
            <a:ext cx="1579760" cy="584775"/>
          </a:xfrm>
          <a:prstGeom prst="rect">
            <a:avLst/>
          </a:prstGeom>
          <a:noFill/>
        </p:spPr>
        <p:txBody>
          <a:bodyPr wrap="square" rtlCol="0">
            <a:spAutoFit/>
          </a:bodyPr>
          <a:lstStyle/>
          <a:p>
            <a:pPr algn="ctr"/>
            <a:r>
              <a:rPr lang="en-NZ" sz="1600" dirty="0" smtClean="0"/>
              <a:t>SASS</a:t>
            </a:r>
          </a:p>
          <a:p>
            <a:pPr algn="ctr"/>
            <a:r>
              <a:rPr lang="en-NZ" sz="1600" dirty="0" err="1" smtClean="0"/>
              <a:t>preprocessing</a:t>
            </a:r>
            <a:endParaRPr lang="en-US" sz="1600" dirty="0"/>
          </a:p>
        </p:txBody>
      </p:sp>
    </p:spTree>
    <p:extLst>
      <p:ext uri="{BB962C8B-B14F-4D97-AF65-F5344CB8AC3E}">
        <p14:creationId xmlns:p14="http://schemas.microsoft.com/office/powerpoint/2010/main" val="240873314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References</a:t>
            </a:r>
            <a:endParaRPr lang="en-US" dirty="0"/>
          </a:p>
        </p:txBody>
      </p:sp>
      <p:sp>
        <p:nvSpPr>
          <p:cNvPr id="3" name="Content Placeholder 2"/>
          <p:cNvSpPr>
            <a:spLocks noGrp="1"/>
          </p:cNvSpPr>
          <p:nvPr>
            <p:ph idx="1"/>
          </p:nvPr>
        </p:nvSpPr>
        <p:spPr/>
        <p:txBody>
          <a:bodyPr/>
          <a:lstStyle/>
          <a:p>
            <a:r>
              <a:rPr lang="en-US" dirty="0">
                <a:hlinkClick r:id="rId2"/>
              </a:rPr>
              <a:t>Fundamentals of Web </a:t>
            </a:r>
            <a:r>
              <a:rPr lang="en-US" dirty="0" smtClean="0">
                <a:hlinkClick r:id="rId2"/>
              </a:rPr>
              <a:t>Development</a:t>
            </a:r>
            <a:endParaRPr lang="en-US" dirty="0" smtClean="0"/>
          </a:p>
          <a:p>
            <a:endParaRPr lang="en-US" dirty="0"/>
          </a:p>
        </p:txBody>
      </p:sp>
    </p:spTree>
    <p:extLst>
      <p:ext uri="{BB962C8B-B14F-4D97-AF65-F5344CB8AC3E}">
        <p14:creationId xmlns:p14="http://schemas.microsoft.com/office/powerpoint/2010/main" val="15170339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Demo</a:t>
            </a:r>
            <a:endParaRPr lang="en-US" dirty="0"/>
          </a:p>
        </p:txBody>
      </p:sp>
      <p:pic>
        <p:nvPicPr>
          <p:cNvPr id="4" name="Picture 3" descr="Liveweave - Google Chrome">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1905000"/>
            <a:ext cx="7696200" cy="4197928"/>
          </a:xfrm>
          <a:prstGeom prst="rect">
            <a:avLst/>
          </a:prstGeom>
        </p:spPr>
      </p:pic>
    </p:spTree>
    <p:extLst>
      <p:ext uri="{BB962C8B-B14F-4D97-AF65-F5344CB8AC3E}">
        <p14:creationId xmlns:p14="http://schemas.microsoft.com/office/powerpoint/2010/main" val="17020169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CSS frameworks</a:t>
            </a:r>
            <a:endParaRPr lang="en-US" dirty="0"/>
          </a:p>
        </p:txBody>
      </p:sp>
      <p:sp>
        <p:nvSpPr>
          <p:cNvPr id="3" name="Content Placeholder 2"/>
          <p:cNvSpPr>
            <a:spLocks noGrp="1"/>
          </p:cNvSpPr>
          <p:nvPr>
            <p:ph idx="1"/>
          </p:nvPr>
        </p:nvSpPr>
        <p:spPr>
          <a:xfrm>
            <a:off x="457200" y="1600199"/>
            <a:ext cx="4724400" cy="5067211"/>
          </a:xfrm>
        </p:spPr>
        <p:txBody>
          <a:bodyPr>
            <a:normAutofit fontScale="62500" lnSpcReduction="20000"/>
          </a:bodyPr>
          <a:lstStyle/>
          <a:p>
            <a:pPr marL="171450" indent="-171450"/>
            <a:r>
              <a:rPr lang="en-NZ" dirty="0" smtClean="0"/>
              <a:t>CSS </a:t>
            </a:r>
            <a:r>
              <a:rPr lang="en-NZ" dirty="0"/>
              <a:t>Frameworks are collections of useful </a:t>
            </a:r>
            <a:r>
              <a:rPr lang="en-NZ" dirty="0" smtClean="0"/>
              <a:t>styles that can save </a:t>
            </a:r>
            <a:r>
              <a:rPr lang="en-NZ" dirty="0"/>
              <a:t>you a lot of </a:t>
            </a:r>
            <a:r>
              <a:rPr lang="en-NZ" dirty="0" smtClean="0"/>
              <a:t>work</a:t>
            </a:r>
          </a:p>
          <a:p>
            <a:pPr marL="171450" indent="-171450"/>
            <a:r>
              <a:rPr lang="en-US" dirty="0"/>
              <a:t>So </a:t>
            </a:r>
            <a:r>
              <a:rPr lang="en-US" dirty="0" smtClean="0"/>
              <a:t>a </a:t>
            </a:r>
            <a:r>
              <a:rPr lang="en-US" b="1" dirty="0"/>
              <a:t>CSS framework </a:t>
            </a:r>
            <a:r>
              <a:rPr lang="en-US" dirty="0"/>
              <a:t>is a </a:t>
            </a:r>
            <a:r>
              <a:rPr lang="en-US" dirty="0" err="1"/>
              <a:t>precreated</a:t>
            </a:r>
            <a:r>
              <a:rPr lang="en-US" dirty="0"/>
              <a:t> set of CSS classes or other software tools that make it easier to use and work with CSS.</a:t>
            </a:r>
            <a:endParaRPr lang="en-NZ" dirty="0"/>
          </a:p>
          <a:p>
            <a:pPr marL="171450" indent="-171450"/>
            <a:r>
              <a:rPr lang="en-NZ" dirty="0"/>
              <a:t>For example, a common sort of framework is the grid </a:t>
            </a:r>
            <a:r>
              <a:rPr lang="en-NZ" dirty="0" smtClean="0"/>
              <a:t>system</a:t>
            </a:r>
            <a:endParaRPr lang="en-NZ" dirty="0"/>
          </a:p>
          <a:p>
            <a:pPr marL="171450" indent="-171450"/>
            <a:r>
              <a:rPr lang="en-NZ" dirty="0"/>
              <a:t>Artistic considerations aside, most web pages used some kind of column, row layout. There are lots of </a:t>
            </a:r>
            <a:r>
              <a:rPr lang="en-NZ" dirty="0" err="1"/>
              <a:t>colspans</a:t>
            </a:r>
            <a:r>
              <a:rPr lang="en-NZ" dirty="0"/>
              <a:t> and </a:t>
            </a:r>
            <a:r>
              <a:rPr lang="en-NZ" dirty="0" err="1"/>
              <a:t>rowspans</a:t>
            </a:r>
            <a:r>
              <a:rPr lang="en-NZ" dirty="0"/>
              <a:t>, but everything is pretty much lined </a:t>
            </a:r>
            <a:r>
              <a:rPr lang="en-NZ" dirty="0" smtClean="0"/>
              <a:t>up</a:t>
            </a:r>
            <a:endParaRPr lang="en-NZ" dirty="0"/>
          </a:p>
          <a:p>
            <a:pPr marL="171450" indent="-171450"/>
            <a:r>
              <a:rPr lang="en-NZ" dirty="0"/>
              <a:t>Making columnar layouts used to be done with tables, but that was too rigid (or something) so everyone switched to doing it with </a:t>
            </a:r>
            <a:r>
              <a:rPr lang="en-NZ" dirty="0" smtClean="0"/>
              <a:t>CSS</a:t>
            </a:r>
          </a:p>
          <a:p>
            <a:pPr marL="445770" lvl="1" indent="-171450"/>
            <a:r>
              <a:rPr lang="en-NZ" dirty="0" smtClean="0"/>
              <a:t>Absolute positioning</a:t>
            </a:r>
          </a:p>
          <a:p>
            <a:pPr marL="445770" lvl="1" indent="-171450"/>
            <a:r>
              <a:rPr lang="en-NZ" dirty="0" smtClean="0"/>
              <a:t>Floating elements</a:t>
            </a:r>
            <a:endParaRPr lang="en-NZ" dirty="0"/>
          </a:p>
          <a:p>
            <a:pPr marL="171450" indent="-171450"/>
            <a:r>
              <a:rPr lang="en-NZ" dirty="0"/>
              <a:t>Laying out </a:t>
            </a:r>
            <a:r>
              <a:rPr lang="en-NZ" dirty="0" smtClean="0"/>
              <a:t>columns </a:t>
            </a:r>
            <a:r>
              <a:rPr lang="en-NZ" dirty="0"/>
              <a:t>with CSS is a continuing nightmare of floating and clearing and tweaking pixels of margin and padding, and is basically </a:t>
            </a:r>
            <a:r>
              <a:rPr lang="en-NZ" dirty="0" smtClean="0"/>
              <a:t>awful</a:t>
            </a:r>
            <a:endParaRPr lang="en-NZ" dirty="0"/>
          </a:p>
          <a:p>
            <a:pPr marL="171450" indent="-171450"/>
            <a:r>
              <a:rPr lang="en-NZ" dirty="0" smtClean="0"/>
              <a:t>So </a:t>
            </a:r>
            <a:r>
              <a:rPr lang="en-NZ" dirty="0"/>
              <a:t>somebody said “let’s write this stuff up once and use it over and over…”</a:t>
            </a:r>
          </a:p>
          <a:p>
            <a:pPr marL="171450" indent="-171450"/>
            <a:r>
              <a:rPr lang="en-NZ" dirty="0"/>
              <a:t>And that’s a grid </a:t>
            </a:r>
            <a:r>
              <a:rPr lang="en-NZ" dirty="0" smtClean="0"/>
              <a:t>system</a:t>
            </a:r>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5599" y="953404"/>
            <a:ext cx="2438401" cy="32747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7963" y="4600575"/>
            <a:ext cx="1709264" cy="22574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6953" y="403654"/>
            <a:ext cx="2364735" cy="19288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7336" y="5140965"/>
            <a:ext cx="2075541" cy="16478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05400" y="2590800"/>
            <a:ext cx="2194526" cy="24349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420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2932</TotalTime>
  <Words>3176</Words>
  <Application>Microsoft Office PowerPoint</Application>
  <PresentationFormat>On-screen Show (4:3)</PresentationFormat>
  <Paragraphs>425</Paragraphs>
  <Slides>71</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Calibri</vt:lpstr>
      <vt:lpstr>Consolas</vt:lpstr>
      <vt:lpstr>Wingdings</vt:lpstr>
      <vt:lpstr>Clarity</vt:lpstr>
      <vt:lpstr>CSS transforms, Animations, grid systems responsive design and CSS preprocessors</vt:lpstr>
      <vt:lpstr>In-Browser Animation</vt:lpstr>
      <vt:lpstr>CSS transforms</vt:lpstr>
      <vt:lpstr>CSS transitions</vt:lpstr>
      <vt:lpstr>A word about vendor prefixes</vt:lpstr>
      <vt:lpstr>Demo: CSS transforms and transitions </vt:lpstr>
      <vt:lpstr>CSS3 Keyframe Animation</vt:lpstr>
      <vt:lpstr>Demo</vt:lpstr>
      <vt:lpstr>CSS frameworks</vt:lpstr>
      <vt:lpstr>Grid systems</vt:lpstr>
      <vt:lpstr>Using a grid in print design</vt:lpstr>
      <vt:lpstr>CSS Grid Systems</vt:lpstr>
      <vt:lpstr>Using the 960 grid</vt:lpstr>
      <vt:lpstr>960 Grid System</vt:lpstr>
      <vt:lpstr>960 Grid System</vt:lpstr>
      <vt:lpstr>960 Grid System</vt:lpstr>
      <vt:lpstr>960 Grid System</vt:lpstr>
      <vt:lpstr>960 Grid System</vt:lpstr>
      <vt:lpstr>960 Grid System</vt:lpstr>
      <vt:lpstr>960 Grid System</vt:lpstr>
      <vt:lpstr>960 Grid System</vt:lpstr>
      <vt:lpstr>960 Grid System</vt:lpstr>
      <vt:lpstr>What is in the 960.css file?</vt:lpstr>
      <vt:lpstr>960 Grid System</vt:lpstr>
      <vt:lpstr>A word about content delivery networks (CDNs)</vt:lpstr>
      <vt:lpstr>Demo</vt:lpstr>
      <vt:lpstr>PowerPoint Presentation</vt:lpstr>
      <vt:lpstr>2 alternatives</vt:lpstr>
      <vt:lpstr>Separate Mobile Sites</vt:lpstr>
      <vt:lpstr>Implementation: Separate Mobile Sites</vt:lpstr>
      <vt:lpstr>Server Side Device Detection</vt:lpstr>
      <vt:lpstr>Responsive Web Design</vt:lpstr>
      <vt:lpstr>Responsive Web Design</vt:lpstr>
      <vt:lpstr>Responsive Web Design</vt:lpstr>
      <vt:lpstr>Responsive Web Design</vt:lpstr>
      <vt:lpstr>Note about responsive web design</vt:lpstr>
      <vt:lpstr>Implementation: RWD</vt:lpstr>
      <vt:lpstr>Implementation: RWD</vt:lpstr>
      <vt:lpstr>Media Queries</vt:lpstr>
      <vt:lpstr>Media Queries</vt:lpstr>
      <vt:lpstr>No Media Queries</vt:lpstr>
      <vt:lpstr>Media Queries</vt:lpstr>
      <vt:lpstr>Vanilla webpage</vt:lpstr>
      <vt:lpstr>When resized:</vt:lpstr>
      <vt:lpstr>Media Queries</vt:lpstr>
      <vt:lpstr>Media Queries</vt:lpstr>
      <vt:lpstr>Media queries for Device orientation</vt:lpstr>
      <vt:lpstr>Media Queries</vt:lpstr>
      <vt:lpstr>Demo</vt:lpstr>
      <vt:lpstr>Fluid Grids</vt:lpstr>
      <vt:lpstr>Fluid Grids</vt:lpstr>
      <vt:lpstr>Fluid Media</vt:lpstr>
      <vt:lpstr>Demo</vt:lpstr>
      <vt:lpstr>Breakpoints</vt:lpstr>
      <vt:lpstr>Breakpoints</vt:lpstr>
      <vt:lpstr>Making the iPhone Behave</vt:lpstr>
      <vt:lpstr>Making the iPhone Behave</vt:lpstr>
      <vt:lpstr>Two different design philosophies</vt:lpstr>
      <vt:lpstr>Great Examples of RWD</vt:lpstr>
      <vt:lpstr>CSS preprocessors</vt:lpstr>
      <vt:lpstr>Sass Installation</vt:lpstr>
      <vt:lpstr>Variables</vt:lpstr>
      <vt:lpstr>Nesting</vt:lpstr>
      <vt:lpstr>Import</vt:lpstr>
      <vt:lpstr>Mixins</vt:lpstr>
      <vt:lpstr>Extend/Inheritance</vt:lpstr>
      <vt:lpstr>Operators</vt:lpstr>
      <vt:lpstr>Sass control directives</vt:lpstr>
      <vt:lpstr>@if</vt:lpstr>
      <vt:lpstr>@for</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In-Browser Animation</dc:title>
  <dc:creator>Patricia</dc:creator>
  <cp:lastModifiedBy>David Rozado</cp:lastModifiedBy>
  <cp:revision>192</cp:revision>
  <dcterms:created xsi:type="dcterms:W3CDTF">2006-08-16T00:00:00Z</dcterms:created>
  <dcterms:modified xsi:type="dcterms:W3CDTF">2017-02-16T11:05:59Z</dcterms:modified>
</cp:coreProperties>
</file>